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8" r:id="rId2"/>
    <p:sldId id="362" r:id="rId3"/>
    <p:sldId id="256" r:id="rId4"/>
    <p:sldId id="258" r:id="rId5"/>
    <p:sldId id="275" r:id="rId6"/>
    <p:sldId id="280" r:id="rId7"/>
    <p:sldId id="279" r:id="rId8"/>
    <p:sldId id="277" r:id="rId9"/>
    <p:sldId id="276" r:id="rId10"/>
    <p:sldId id="260" r:id="rId11"/>
    <p:sldId id="281" r:id="rId12"/>
    <p:sldId id="282" r:id="rId13"/>
    <p:sldId id="264" r:id="rId14"/>
    <p:sldId id="306" r:id="rId15"/>
    <p:sldId id="308" r:id="rId16"/>
    <p:sldId id="307" r:id="rId17"/>
    <p:sldId id="287" r:id="rId18"/>
    <p:sldId id="309" r:id="rId19"/>
    <p:sldId id="359" r:id="rId20"/>
    <p:sldId id="291" r:id="rId21"/>
    <p:sldId id="289" r:id="rId22"/>
    <p:sldId id="290" r:id="rId23"/>
    <p:sldId id="310" r:id="rId24"/>
    <p:sldId id="286" r:id="rId25"/>
    <p:sldId id="292" r:id="rId26"/>
    <p:sldId id="293" r:id="rId27"/>
    <p:sldId id="296" r:id="rId28"/>
    <p:sldId id="311" r:id="rId29"/>
    <p:sldId id="300" r:id="rId30"/>
    <p:sldId id="299" r:id="rId31"/>
    <p:sldId id="297" r:id="rId32"/>
    <p:sldId id="301" r:id="rId33"/>
    <p:sldId id="304" r:id="rId34"/>
    <p:sldId id="303" r:id="rId35"/>
    <p:sldId id="302" r:id="rId36"/>
    <p:sldId id="305" r:id="rId37"/>
    <p:sldId id="312" r:id="rId38"/>
    <p:sldId id="285" r:id="rId39"/>
    <p:sldId id="295" r:id="rId40"/>
    <p:sldId id="294" r:id="rId41"/>
    <p:sldId id="313" r:id="rId42"/>
    <p:sldId id="314" r:id="rId43"/>
    <p:sldId id="288" r:id="rId44"/>
    <p:sldId id="283" r:id="rId45"/>
    <p:sldId id="315" r:id="rId46"/>
    <p:sldId id="316" r:id="rId47"/>
    <p:sldId id="317" r:id="rId48"/>
    <p:sldId id="318" r:id="rId49"/>
    <p:sldId id="319" r:id="rId50"/>
    <p:sldId id="325" r:id="rId51"/>
    <p:sldId id="326" r:id="rId52"/>
    <p:sldId id="363" r:id="rId53"/>
    <p:sldId id="324" r:id="rId54"/>
    <p:sldId id="322" r:id="rId55"/>
    <p:sldId id="321" r:id="rId56"/>
    <p:sldId id="320" r:id="rId57"/>
    <p:sldId id="331" r:id="rId58"/>
    <p:sldId id="330" r:id="rId59"/>
    <p:sldId id="329" r:id="rId60"/>
    <p:sldId id="328" r:id="rId61"/>
    <p:sldId id="327" r:id="rId62"/>
    <p:sldId id="334" r:id="rId63"/>
    <p:sldId id="333" r:id="rId64"/>
    <p:sldId id="332" r:id="rId65"/>
    <p:sldId id="323" r:id="rId66"/>
    <p:sldId id="335" r:id="rId67"/>
    <p:sldId id="268" r:id="rId68"/>
    <p:sldId id="265" r:id="rId69"/>
    <p:sldId id="266" r:id="rId70"/>
    <p:sldId id="267" r:id="rId71"/>
    <p:sldId id="341" r:id="rId72"/>
    <p:sldId id="364" r:id="rId73"/>
    <p:sldId id="365" r:id="rId74"/>
    <p:sldId id="342" r:id="rId75"/>
    <p:sldId id="336" r:id="rId76"/>
    <p:sldId id="366" r:id="rId77"/>
    <p:sldId id="367" r:id="rId78"/>
    <p:sldId id="340" r:id="rId79"/>
    <p:sldId id="339" r:id="rId80"/>
    <p:sldId id="337" r:id="rId81"/>
    <p:sldId id="270" r:id="rId82"/>
    <p:sldId id="349" r:id="rId83"/>
    <p:sldId id="350" r:id="rId84"/>
    <p:sldId id="351" r:id="rId85"/>
    <p:sldId id="352" r:id="rId86"/>
    <p:sldId id="356" r:id="rId87"/>
    <p:sldId id="353" r:id="rId88"/>
    <p:sldId id="354" r:id="rId89"/>
    <p:sldId id="338" r:id="rId90"/>
    <p:sldId id="271" r:id="rId91"/>
    <p:sldId id="348" r:id="rId92"/>
    <p:sldId id="347" r:id="rId93"/>
    <p:sldId id="345" r:id="rId94"/>
    <p:sldId id="344" r:id="rId95"/>
    <p:sldId id="343" r:id="rId96"/>
    <p:sldId id="357" r:id="rId97"/>
    <p:sldId id="269" r:id="rId98"/>
    <p:sldId id="273" r:id="rId99"/>
    <p:sldId id="272" r:id="rId100"/>
    <p:sldId id="360" r:id="rId101"/>
    <p:sldId id="358"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612" autoAdjust="0"/>
    <p:restoredTop sz="86449" autoAdjust="0"/>
  </p:normalViewPr>
  <p:slideViewPr>
    <p:cSldViewPr>
      <p:cViewPr>
        <p:scale>
          <a:sx n="66" d="100"/>
          <a:sy n="66" d="100"/>
        </p:scale>
        <p:origin x="-2862" y="-117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7AB5A9-D152-436E-8E40-B023DED1B7EB}" type="slidenum">
              <a:rPr lang="en-US" smtClean="0"/>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7AB5A9-D152-436E-8E40-B023DED1B7E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7AB5A9-D152-436E-8E40-B023DED1B7E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7AB5A9-D152-436E-8E40-B023DED1B7E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377AB5A9-D152-436E-8E40-B023DED1B7EB}"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7AB5A9-D152-436E-8E40-B023DED1B7E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7AB5A9-D152-436E-8E40-B023DED1B7E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77AB5A9-D152-436E-8E40-B023DED1B7E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77AB5A9-D152-436E-8E40-B023DED1B7E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7AB5A9-D152-436E-8E40-B023DED1B7EB}" type="slidenum">
              <a:rPr lang="en-US" smtClean="0"/>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3CC46A95-A88D-4EE1-8B8A-0F9B5141CA2F}" type="datetimeFigureOut">
              <a:rPr lang="en-US" smtClean="0"/>
              <a:t>3/12/2012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7AB5A9-D152-436E-8E40-B023DED1B7EB}" type="slidenum">
              <a:rPr lang="en-US" smtClean="0"/>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3CC46A95-A88D-4EE1-8B8A-0F9B5141CA2F}" type="datetimeFigureOut">
              <a:rPr lang="en-US" smtClean="0"/>
              <a:t>3/12/2012</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377AB5A9-D152-436E-8E40-B023DED1B7EB}"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journals.ametsoc.org/doi/pdf/10.1175/2010BAMS2957.1"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math.ucdavis.edu/~suh/metacognition.pdf" TargetMode="Externa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268" t="17087" r="19420" b="6022"/>
          <a:stretch/>
        </p:blipFill>
        <p:spPr>
          <a:xfrm>
            <a:off x="0" y="1"/>
            <a:ext cx="9144000" cy="6858000"/>
          </a:xfrm>
          <a:prstGeom prst="rect">
            <a:avLst/>
          </a:prstGeom>
        </p:spPr>
      </p:pic>
    </p:spTree>
    <p:extLst>
      <p:ext uri="{BB962C8B-B14F-4D97-AF65-F5344CB8AC3E}">
        <p14:creationId xmlns:p14="http://schemas.microsoft.com/office/powerpoint/2010/main" val="4168079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533400"/>
          </a:xfrm>
        </p:spPr>
        <p:txBody>
          <a:bodyPr>
            <a:normAutofit fontScale="90000"/>
          </a:bodyPr>
          <a:lstStyle/>
          <a:p>
            <a:r>
              <a:rPr lang="en-US" dirty="0" smtClean="0"/>
              <a:t>Climate Change Timeline 50,000 yr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09600"/>
            <a:ext cx="8991600" cy="6172200"/>
          </a:xfrm>
          <a:prstGeom prst="rect">
            <a:avLst/>
          </a:prstGeom>
        </p:spPr>
      </p:pic>
    </p:spTree>
    <p:extLst>
      <p:ext uri="{BB962C8B-B14F-4D97-AF65-F5344CB8AC3E}">
        <p14:creationId xmlns:p14="http://schemas.microsoft.com/office/powerpoint/2010/main" val="12760440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057" y="533400"/>
            <a:ext cx="7848600" cy="2062103"/>
          </a:xfrm>
          <a:prstGeom prst="rect">
            <a:avLst/>
          </a:prstGeom>
          <a:noFill/>
        </p:spPr>
        <p:txBody>
          <a:bodyPr wrap="square" rtlCol="0">
            <a:spAutoFit/>
          </a:bodyPr>
          <a:lstStyle/>
          <a:p>
            <a:r>
              <a:rPr lang="en-US" sz="3200" dirty="0" smtClean="0"/>
              <a:t>What can we do?</a:t>
            </a:r>
          </a:p>
          <a:p>
            <a:endParaRPr lang="en-US" sz="3200" dirty="0"/>
          </a:p>
          <a:p>
            <a:pPr marL="514350" indent="-514350">
              <a:buAutoNum type="arabicParenR"/>
            </a:pPr>
            <a:r>
              <a:rPr lang="en-US" sz="3200" dirty="0" smtClean="0"/>
              <a:t>Everything we already know to do.</a:t>
            </a:r>
          </a:p>
          <a:p>
            <a:pPr marL="514350" indent="-514350">
              <a:buAutoNum type="arabicParenR"/>
            </a:pPr>
            <a:r>
              <a:rPr lang="en-US" sz="3200" dirty="0" smtClean="0"/>
              <a:t>Tell our leaders.</a:t>
            </a:r>
            <a:endParaRPr lang="en-US" sz="3200" dirty="0"/>
          </a:p>
        </p:txBody>
      </p:sp>
      <p:sp>
        <p:nvSpPr>
          <p:cNvPr id="3" name="TextBox 2"/>
          <p:cNvSpPr txBox="1"/>
          <p:nvPr/>
        </p:nvSpPr>
        <p:spPr>
          <a:xfrm>
            <a:off x="2242457" y="2895600"/>
            <a:ext cx="6172200" cy="2031325"/>
          </a:xfrm>
          <a:prstGeom prst="rect">
            <a:avLst/>
          </a:prstGeom>
          <a:noFill/>
        </p:spPr>
        <p:txBody>
          <a:bodyPr wrap="square" rtlCol="0">
            <a:spAutoFit/>
          </a:bodyPr>
          <a:lstStyle/>
          <a:p>
            <a:pPr algn="ctr"/>
            <a:r>
              <a:rPr lang="en-US" dirty="0" smtClean="0"/>
              <a:t>Incentives now, both positive and negative, will allow for the transition to the next age of enlightenment. It happens every time our global society progresses to a new more efficient energy source. It will not cost anything in the long run. It will allow for humankind to become richer than ever before, monetarily and otherwise.</a:t>
            </a:r>
          </a:p>
          <a:p>
            <a:endParaRPr lang="en-US" dirty="0"/>
          </a:p>
        </p:txBody>
      </p:sp>
      <p:sp>
        <p:nvSpPr>
          <p:cNvPr id="4" name="TextBox 3"/>
          <p:cNvSpPr txBox="1"/>
          <p:nvPr/>
        </p:nvSpPr>
        <p:spPr>
          <a:xfrm>
            <a:off x="566057" y="5369332"/>
            <a:ext cx="8120743" cy="584775"/>
          </a:xfrm>
          <a:prstGeom prst="rect">
            <a:avLst/>
          </a:prstGeom>
          <a:noFill/>
        </p:spPr>
        <p:txBody>
          <a:bodyPr wrap="square" rtlCol="0">
            <a:spAutoFit/>
          </a:bodyPr>
          <a:lstStyle/>
          <a:p>
            <a:pPr algn="ctr"/>
            <a:r>
              <a:rPr lang="en-US" sz="3200" dirty="0" smtClean="0"/>
              <a:t>Wood – Peat – Coal – Oil – Solar/Wind/etc.</a:t>
            </a:r>
            <a:endParaRPr lang="en-US" sz="3200" dirty="0"/>
          </a:p>
        </p:txBody>
      </p:sp>
    </p:spTree>
    <p:extLst>
      <p:ext uri="{BB962C8B-B14F-4D97-AF65-F5344CB8AC3E}">
        <p14:creationId xmlns:p14="http://schemas.microsoft.com/office/powerpoint/2010/main" val="26456642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16743"/>
            <a:ext cx="4329134" cy="2308324"/>
          </a:xfrm>
          <a:prstGeom prst="rect">
            <a:avLst/>
          </a:prstGeom>
          <a:noFill/>
        </p:spPr>
        <p:txBody>
          <a:bodyPr wrap="none" rtlCol="0">
            <a:spAutoFit/>
          </a:bodyPr>
          <a:lstStyle/>
          <a:p>
            <a:pPr algn="ctr"/>
            <a:r>
              <a:rPr lang="en-US" sz="4800" dirty="0" smtClean="0"/>
              <a:t>Remember!</a:t>
            </a:r>
          </a:p>
          <a:p>
            <a:pPr algn="ctr"/>
            <a:endParaRPr lang="en-US" sz="4800" dirty="0"/>
          </a:p>
          <a:p>
            <a:pPr algn="ctr"/>
            <a:r>
              <a:rPr lang="en-US" sz="4800" dirty="0" smtClean="0"/>
              <a:t>Toilet Pollution!</a:t>
            </a:r>
            <a:endParaRPr lang="en-US" sz="4800" dirty="0"/>
          </a:p>
        </p:txBody>
      </p:sp>
    </p:spTree>
    <p:extLst>
      <p:ext uri="{BB962C8B-B14F-4D97-AF65-F5344CB8AC3E}">
        <p14:creationId xmlns:p14="http://schemas.microsoft.com/office/powerpoint/2010/main" val="3075047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457200"/>
          </a:xfrm>
        </p:spPr>
        <p:txBody>
          <a:bodyPr>
            <a:normAutofit fontScale="90000"/>
          </a:bodyPr>
          <a:lstStyle/>
          <a:p>
            <a:r>
              <a:rPr lang="en-US" dirty="0" smtClean="0"/>
              <a:t>Climate Change Timeline 20,000 yr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0"/>
            <a:ext cx="8991600" cy="5334000"/>
          </a:xfrm>
          <a:prstGeom prst="rect">
            <a:avLst/>
          </a:prstGeom>
        </p:spPr>
      </p:pic>
    </p:spTree>
    <p:extLst>
      <p:ext uri="{BB962C8B-B14F-4D97-AF65-F5344CB8AC3E}">
        <p14:creationId xmlns:p14="http://schemas.microsoft.com/office/powerpoint/2010/main" val="1470361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533400"/>
          </a:xfrm>
        </p:spPr>
        <p:txBody>
          <a:bodyPr>
            <a:normAutofit fontScale="90000"/>
          </a:bodyPr>
          <a:lstStyle/>
          <a:p>
            <a:r>
              <a:rPr lang="en-US" dirty="0" smtClean="0"/>
              <a:t>Climate Change Timeline 12,000 yr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609600"/>
            <a:ext cx="7886700" cy="5778500"/>
          </a:xfrm>
          <a:prstGeom prst="rect">
            <a:avLst/>
          </a:prstGeom>
        </p:spPr>
      </p:pic>
    </p:spTree>
    <p:extLst>
      <p:ext uri="{BB962C8B-B14F-4D97-AF65-F5344CB8AC3E}">
        <p14:creationId xmlns:p14="http://schemas.microsoft.com/office/powerpoint/2010/main" val="840981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458200" cy="457200"/>
          </a:xfrm>
        </p:spPr>
        <p:txBody>
          <a:bodyPr>
            <a:normAutofit fontScale="90000"/>
          </a:bodyPr>
          <a:lstStyle/>
          <a:p>
            <a:r>
              <a:rPr lang="en-US" dirty="0" smtClean="0"/>
              <a:t>Climate Change Timeline 1850 to Present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00768"/>
            <a:ext cx="8839200" cy="5456464"/>
          </a:xfrm>
          <a:prstGeom prst="rect">
            <a:avLst/>
          </a:prstGeom>
        </p:spPr>
      </p:pic>
    </p:spTree>
    <p:extLst>
      <p:ext uri="{BB962C8B-B14F-4D97-AF65-F5344CB8AC3E}">
        <p14:creationId xmlns:p14="http://schemas.microsoft.com/office/powerpoint/2010/main" val="3457532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28600"/>
            <a:ext cx="4937760" cy="6132576"/>
          </a:xfrm>
          <a:prstGeom prst="rect">
            <a:avLst/>
          </a:prstGeom>
        </p:spPr>
      </p:pic>
    </p:spTree>
    <p:extLst>
      <p:ext uri="{BB962C8B-B14F-4D97-AF65-F5344CB8AC3E}">
        <p14:creationId xmlns:p14="http://schemas.microsoft.com/office/powerpoint/2010/main" val="2782552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33" y="700768"/>
            <a:ext cx="8387968" cy="5177917"/>
          </a:xfrm>
          <a:prstGeom prst="rect">
            <a:avLst/>
          </a:prstGeom>
        </p:spPr>
      </p:pic>
    </p:spTree>
    <p:extLst>
      <p:ext uri="{BB962C8B-B14F-4D97-AF65-F5344CB8AC3E}">
        <p14:creationId xmlns:p14="http://schemas.microsoft.com/office/powerpoint/2010/main" val="4272314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84" y="298704"/>
            <a:ext cx="8180832" cy="6260592"/>
          </a:xfrm>
          <a:prstGeom prst="rect">
            <a:avLst/>
          </a:prstGeom>
        </p:spPr>
      </p:pic>
    </p:spTree>
    <p:extLst>
      <p:ext uri="{BB962C8B-B14F-4D97-AF65-F5344CB8AC3E}">
        <p14:creationId xmlns:p14="http://schemas.microsoft.com/office/powerpoint/2010/main" val="754215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Photos and Video\photos 2007\Greenland 2007\DSC_0011 032310 2.jpg"/>
          <p:cNvPicPr>
            <a:picLocks noChangeAspect="1" noChangeArrowheads="1"/>
          </p:cNvPicPr>
          <p:nvPr/>
        </p:nvPicPr>
        <p:blipFill rotWithShape="1">
          <a:blip r:embed="rId2">
            <a:extLst>
              <a:ext uri="{28A0092B-C50C-407E-A947-70E740481C1C}">
                <a14:useLocalDpi xmlns:a14="http://schemas.microsoft.com/office/drawing/2010/main" val="0"/>
              </a:ext>
            </a:extLst>
          </a:blip>
          <a:srcRect l="5710" r="571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76200"/>
            <a:ext cx="9144000" cy="646331"/>
          </a:xfrm>
          <a:prstGeom prst="rect">
            <a:avLst/>
          </a:prstGeom>
          <a:noFill/>
        </p:spPr>
        <p:txBody>
          <a:bodyPr wrap="square" rtlCol="0">
            <a:spAutoFit/>
          </a:bodyPr>
          <a:lstStyle/>
          <a:p>
            <a:pPr algn="ctr"/>
            <a:r>
              <a:rPr lang="en-US" sz="3600" dirty="0" smtClean="0"/>
              <a:t>The Science Was Settled in the mid 1990s</a:t>
            </a:r>
            <a:endParaRPr lang="en-US" sz="3600" dirty="0"/>
          </a:p>
        </p:txBody>
      </p:sp>
    </p:spTree>
    <p:extLst>
      <p:ext uri="{BB962C8B-B14F-4D97-AF65-F5344CB8AC3E}">
        <p14:creationId xmlns:p14="http://schemas.microsoft.com/office/powerpoint/2010/main" val="1222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025" b="1"/>
          <a:stretch/>
        </p:blipFill>
        <p:spPr>
          <a:xfrm>
            <a:off x="0" y="0"/>
            <a:ext cx="9144000" cy="6858000"/>
          </a:xfrm>
          <a:prstGeom prst="rect">
            <a:avLst/>
          </a:prstGeom>
        </p:spPr>
      </p:pic>
      <p:sp>
        <p:nvSpPr>
          <p:cNvPr id="4" name="TextBox 3"/>
          <p:cNvSpPr txBox="1"/>
          <p:nvPr/>
        </p:nvSpPr>
        <p:spPr>
          <a:xfrm>
            <a:off x="152400" y="10886"/>
            <a:ext cx="5410200" cy="830997"/>
          </a:xfrm>
          <a:prstGeom prst="rect">
            <a:avLst/>
          </a:prstGeom>
          <a:noFill/>
        </p:spPr>
        <p:txBody>
          <a:bodyPr wrap="square" rtlCol="0">
            <a:spAutoFit/>
          </a:bodyPr>
          <a:lstStyle/>
          <a:p>
            <a:r>
              <a:rPr lang="en-US" sz="4800" dirty="0" smtClean="0"/>
              <a:t>Greenland Ice Cores</a:t>
            </a:r>
            <a:endParaRPr lang="en-US" sz="4800" dirty="0"/>
          </a:p>
        </p:txBody>
      </p:sp>
      <p:sp>
        <p:nvSpPr>
          <p:cNvPr id="3" name="TextBox 2"/>
          <p:cNvSpPr txBox="1"/>
          <p:nvPr/>
        </p:nvSpPr>
        <p:spPr>
          <a:xfrm>
            <a:off x="533400" y="6400800"/>
            <a:ext cx="5867400" cy="369332"/>
          </a:xfrm>
          <a:prstGeom prst="rect">
            <a:avLst/>
          </a:prstGeom>
          <a:noFill/>
        </p:spPr>
        <p:txBody>
          <a:bodyPr wrap="square" rtlCol="0">
            <a:spAutoFit/>
          </a:bodyPr>
          <a:lstStyle/>
          <a:p>
            <a:r>
              <a:rPr lang="en-US" dirty="0" smtClean="0"/>
              <a:t>Point 660, </a:t>
            </a:r>
            <a:r>
              <a:rPr lang="en-US" dirty="0" smtClean="0"/>
              <a:t>Kangerlussuaq</a:t>
            </a:r>
            <a:r>
              <a:rPr lang="en-US" dirty="0" smtClean="0"/>
              <a:t>, West Coast of Greenland</a:t>
            </a:r>
            <a:endParaRPr lang="en-US" dirty="0"/>
          </a:p>
        </p:txBody>
      </p:sp>
    </p:spTree>
    <p:extLst>
      <p:ext uri="{BB962C8B-B14F-4D97-AF65-F5344CB8AC3E}">
        <p14:creationId xmlns:p14="http://schemas.microsoft.com/office/powerpoint/2010/main" val="2960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24"/>
          <a:stretch/>
        </p:blipFill>
        <p:spPr>
          <a:xfrm>
            <a:off x="685800" y="348343"/>
            <a:ext cx="7848600" cy="6204858"/>
          </a:xfrm>
          <a:prstGeom prst="rect">
            <a:avLst/>
          </a:prstGeom>
        </p:spPr>
      </p:pic>
    </p:spTree>
    <p:extLst>
      <p:ext uri="{BB962C8B-B14F-4D97-AF65-F5344CB8AC3E}">
        <p14:creationId xmlns:p14="http://schemas.microsoft.com/office/powerpoint/2010/main" val="811298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922" b="7922"/>
          <a:stretch/>
        </p:blipFill>
        <p:spPr>
          <a:xfrm>
            <a:off x="0" y="0"/>
            <a:ext cx="9143999" cy="6858000"/>
          </a:xfrm>
          <a:prstGeom prst="rect">
            <a:avLst/>
          </a:prstGeom>
        </p:spPr>
      </p:pic>
    </p:spTree>
    <p:extLst>
      <p:ext uri="{BB962C8B-B14F-4D97-AF65-F5344CB8AC3E}">
        <p14:creationId xmlns:p14="http://schemas.microsoft.com/office/powerpoint/2010/main" val="655816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F:\Photos and Video\photos 2007\Greenland 2007\greenland photos\A2 Photos NEF Ilulissat\Crepuscular rays Disko Bay Ilullissat Greenland 082107_2 DSC_0127 composite Anderegg.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95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Photos and Video\photos 2007\Greenland 2007\greenland photos\A Photos NEF Kangerlussuaq\Cumulonimnbus Grenland Plane Ri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 r="16644"/>
          <a:stretch/>
        </p:blipFill>
        <p:spPr bwMode="auto">
          <a:xfrm>
            <a:off x="0" y="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0"/>
            <a:ext cx="8610600" cy="1754326"/>
          </a:xfrm>
          <a:prstGeom prst="rect">
            <a:avLst/>
          </a:prstGeom>
          <a:noFill/>
        </p:spPr>
        <p:txBody>
          <a:bodyPr wrap="square" rtlCol="0">
            <a:spAutoFit/>
          </a:bodyPr>
          <a:lstStyle/>
          <a:p>
            <a:r>
              <a:rPr lang="en-US" dirty="0" smtClean="0"/>
              <a:t>Between 97 and 98 percent of the most actively publishing climate scientists agree on the consensus position concerning climate change. Of the 2 to 3 </a:t>
            </a:r>
          </a:p>
          <a:p>
            <a:r>
              <a:rPr lang="en-US" dirty="0" smtClean="0"/>
              <a:t>percent that do not agree, 80 percent have published </a:t>
            </a:r>
          </a:p>
          <a:p>
            <a:r>
              <a:rPr lang="en-US" dirty="0" smtClean="0"/>
              <a:t>fewer than 20 papers each on climate. Of the vast </a:t>
            </a:r>
          </a:p>
          <a:p>
            <a:r>
              <a:rPr lang="en-US" dirty="0" smtClean="0"/>
              <a:t>majority, 90 percent have published greater than </a:t>
            </a:r>
          </a:p>
          <a:p>
            <a:r>
              <a:rPr lang="en-US" dirty="0" smtClean="0"/>
              <a:t>20 papers each on climate science.</a:t>
            </a:r>
            <a:endParaRPr lang="en-US" dirty="0"/>
          </a:p>
        </p:txBody>
      </p:sp>
    </p:spTree>
    <p:extLst>
      <p:ext uri="{BB962C8B-B14F-4D97-AF65-F5344CB8AC3E}">
        <p14:creationId xmlns:p14="http://schemas.microsoft.com/office/powerpoint/2010/main" val="2352290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Photos and Video\photos 2007\Greenland 2007\greenland photos\A Photos NEF Kangerlussuaq\Ice Lake 081507_1 DSC_0009 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 t="476" r="11372" b="-476"/>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5334000"/>
            <a:ext cx="7010400" cy="646331"/>
          </a:xfrm>
          <a:prstGeom prst="rect">
            <a:avLst/>
          </a:prstGeom>
          <a:noFill/>
        </p:spPr>
        <p:txBody>
          <a:bodyPr wrap="square" rtlCol="0">
            <a:spAutoFit/>
          </a:bodyPr>
          <a:lstStyle/>
          <a:p>
            <a:pPr algn="ctr"/>
            <a:r>
              <a:rPr lang="en-US" dirty="0" smtClean="0"/>
              <a:t>Not only are there far, far fewer in the 2 to 3 percent group, but they have far, far fewer credentials.</a:t>
            </a:r>
            <a:endParaRPr lang="en-US" dirty="0"/>
          </a:p>
        </p:txBody>
      </p:sp>
    </p:spTree>
    <p:extLst>
      <p:ext uri="{BB962C8B-B14F-4D97-AF65-F5344CB8AC3E}">
        <p14:creationId xmlns:p14="http://schemas.microsoft.com/office/powerpoint/2010/main" val="3210722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762000"/>
            <a:ext cx="6149228" cy="5801336"/>
          </a:xfrm>
          <a:prstGeom prst="rect">
            <a:avLst/>
          </a:prstGeom>
        </p:spPr>
      </p:pic>
      <p:sp>
        <p:nvSpPr>
          <p:cNvPr id="4" name="TextBox 3"/>
          <p:cNvSpPr txBox="1"/>
          <p:nvPr/>
        </p:nvSpPr>
        <p:spPr>
          <a:xfrm>
            <a:off x="609600" y="1066800"/>
            <a:ext cx="4419600" cy="2800767"/>
          </a:xfrm>
          <a:prstGeom prst="rect">
            <a:avLst/>
          </a:prstGeom>
          <a:noFill/>
        </p:spPr>
        <p:txBody>
          <a:bodyPr wrap="square" rtlCol="0">
            <a:spAutoFit/>
          </a:bodyPr>
          <a:lstStyle/>
          <a:p>
            <a:pPr algn="ctr"/>
            <a:r>
              <a:rPr lang="en-US" sz="4400" b="1" dirty="0" smtClean="0">
                <a:latin typeface="Tw Cen MT"/>
                <a:cs typeface="MV Boli" pitchFamily="2" charset="0"/>
              </a:rPr>
              <a:t>So why is </a:t>
            </a:r>
            <a:r>
              <a:rPr lang="en-US" sz="4400" b="1" dirty="0" smtClean="0">
                <a:latin typeface="Tw Cen MT"/>
                <a:cs typeface="MV Boli" pitchFamily="2" charset="0"/>
              </a:rPr>
              <a:t>climate </a:t>
            </a:r>
            <a:r>
              <a:rPr lang="en-US" sz="4400" b="1" dirty="0" smtClean="0">
                <a:latin typeface="Tw Cen MT"/>
                <a:cs typeface="MV Boli" pitchFamily="2" charset="0"/>
              </a:rPr>
              <a:t>change such a controversy?</a:t>
            </a:r>
            <a:endParaRPr lang="en-US" sz="4400" b="1" dirty="0">
              <a:latin typeface="Tw Cen MT"/>
              <a:cs typeface="MV Boli" pitchFamily="2" charset="0"/>
            </a:endParaRPr>
          </a:p>
        </p:txBody>
      </p:sp>
    </p:spTree>
    <p:extLst>
      <p:ext uri="{BB962C8B-B14F-4D97-AF65-F5344CB8AC3E}">
        <p14:creationId xmlns:p14="http://schemas.microsoft.com/office/powerpoint/2010/main" val="3830786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04" y="2057400"/>
            <a:ext cx="8290192" cy="1524000"/>
          </a:xfrm>
          <a:prstGeom prst="rect">
            <a:avLst/>
          </a:prstGeom>
        </p:spPr>
      </p:pic>
      <p:sp>
        <p:nvSpPr>
          <p:cNvPr id="4" name="TextBox 3"/>
          <p:cNvSpPr txBox="1"/>
          <p:nvPr/>
        </p:nvSpPr>
        <p:spPr>
          <a:xfrm>
            <a:off x="0" y="4343400"/>
            <a:ext cx="9144000" cy="830997"/>
          </a:xfrm>
          <a:prstGeom prst="rect">
            <a:avLst/>
          </a:prstGeom>
          <a:noFill/>
        </p:spPr>
        <p:txBody>
          <a:bodyPr wrap="square" rtlCol="0">
            <a:spAutoFit/>
          </a:bodyPr>
          <a:lstStyle/>
          <a:p>
            <a:pPr algn="ctr"/>
            <a:r>
              <a:rPr lang="en-US" sz="4800" dirty="0" smtClean="0"/>
              <a:t>A) $0.10          B) $0.05</a:t>
            </a:r>
            <a:endParaRPr lang="en-US" sz="4800" dirty="0"/>
          </a:p>
        </p:txBody>
      </p:sp>
    </p:spTree>
    <p:extLst>
      <p:ext uri="{BB962C8B-B14F-4D97-AF65-F5344CB8AC3E}">
        <p14:creationId xmlns:p14="http://schemas.microsoft.com/office/powerpoint/2010/main" val="336754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0"/>
            <a:ext cx="9143999" cy="1200329"/>
          </a:xfrm>
          <a:prstGeom prst="rect">
            <a:avLst/>
          </a:prstGeom>
        </p:spPr>
        <p:txBody>
          <a:bodyPr wrap="square">
            <a:spAutoFit/>
          </a:bodyPr>
          <a:lstStyle/>
          <a:p>
            <a:pPr algn="ctr"/>
            <a:r>
              <a:rPr lang="en-US" sz="7200" dirty="0" smtClean="0"/>
              <a:t>B) $0.05</a:t>
            </a:r>
            <a:endParaRPr lang="en-US" sz="7200" dirty="0"/>
          </a:p>
        </p:txBody>
      </p:sp>
    </p:spTree>
    <p:extLst>
      <p:ext uri="{BB962C8B-B14F-4D97-AF65-F5344CB8AC3E}">
        <p14:creationId xmlns:p14="http://schemas.microsoft.com/office/powerpoint/2010/main" val="3267315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Projects\photo journalism\Rapid Climate Change\2010\Psycho - Socio\A bat and a all Newll Psychology of global warming first page 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8837"/>
            <a:ext cx="8448316" cy="5999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3"/>
          </p:cNvPr>
          <p:cNvSpPr txBox="1"/>
          <p:nvPr/>
        </p:nvSpPr>
        <p:spPr>
          <a:xfrm>
            <a:off x="1143000" y="6204466"/>
            <a:ext cx="7848600" cy="369332"/>
          </a:xfrm>
          <a:prstGeom prst="rect">
            <a:avLst/>
          </a:prstGeom>
          <a:noFill/>
        </p:spPr>
        <p:txBody>
          <a:bodyPr wrap="square" rtlCol="0">
            <a:spAutoFit/>
          </a:bodyPr>
          <a:lstStyle/>
          <a:p>
            <a:r>
              <a:rPr lang="en-US" dirty="0"/>
              <a:t>http://journals.ametsoc.org/doi/pdf/10.1175/2010BAMS2957.1</a:t>
            </a:r>
          </a:p>
        </p:txBody>
      </p:sp>
    </p:spTree>
    <p:extLst>
      <p:ext uri="{BB962C8B-B14F-4D97-AF65-F5344CB8AC3E}">
        <p14:creationId xmlns:p14="http://schemas.microsoft.com/office/powerpoint/2010/main" val="7995606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0"/>
            <a:ext cx="6858000" cy="5632311"/>
          </a:xfrm>
          <a:prstGeom prst="rect">
            <a:avLst/>
          </a:prstGeom>
          <a:noFill/>
        </p:spPr>
        <p:txBody>
          <a:bodyPr wrap="square" rtlCol="0">
            <a:spAutoFit/>
          </a:bodyPr>
          <a:lstStyle/>
          <a:p>
            <a:r>
              <a:rPr lang="en-US" dirty="0" smtClean="0"/>
              <a:t>We all know what climate is. It’s the difference between a desert and a forest, a mountainous climate or a coastal climate, a rainforest of arctic tundra. Climate is something we run away from in Minnesota in winter or run towards in Florida at spring break. It’s something we go to a more favorable one when we are sick . It’s a different place where we vacation. It’s what’s staring us in the face when we walk out the front door every morning. It’s the topic of conversation around the coffee pot almost every day. We get a does of it in our forecast every eight minutes on the minute, at 6 and 10 every evening, in the lower right hand corner of the front page of every newspaper on the planet.</a:t>
            </a:r>
          </a:p>
          <a:p>
            <a:endParaRPr lang="en-US" dirty="0"/>
          </a:p>
          <a:p>
            <a:r>
              <a:rPr lang="en-US" dirty="0" smtClean="0"/>
              <a:t>It’s what the weatherman and the weathergirl can’t get right in the seven day forecast.</a:t>
            </a:r>
          </a:p>
          <a:p>
            <a:endParaRPr lang="en-US" dirty="0"/>
          </a:p>
          <a:p>
            <a:r>
              <a:rPr lang="en-US" dirty="0" smtClean="0"/>
              <a:t>But none of this is the climate that is so important in this conversation. All of that stuff above is weather, or different environments. Climate is about all averaged weather. This is all weather occurring everywhere and averaged not over periods that are basically geologic in scale.</a:t>
            </a:r>
          </a:p>
        </p:txBody>
      </p:sp>
    </p:spTree>
    <p:extLst>
      <p:ext uri="{BB962C8B-B14F-4D97-AF65-F5344CB8AC3E}">
        <p14:creationId xmlns:p14="http://schemas.microsoft.com/office/powerpoint/2010/main" val="1515844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676400"/>
            <a:ext cx="6705600" cy="769441"/>
          </a:xfrm>
          <a:prstGeom prst="rect">
            <a:avLst/>
          </a:prstGeom>
          <a:noFill/>
        </p:spPr>
        <p:txBody>
          <a:bodyPr wrap="square" rtlCol="0">
            <a:spAutoFit/>
          </a:bodyPr>
          <a:lstStyle/>
          <a:p>
            <a:pPr algn="ctr"/>
            <a:r>
              <a:rPr lang="en-US" sz="4400" dirty="0" smtClean="0"/>
              <a:t>We all know what climate is.</a:t>
            </a:r>
            <a:endParaRPr lang="en-US" sz="4400" dirty="0"/>
          </a:p>
        </p:txBody>
      </p:sp>
    </p:spTree>
    <p:extLst>
      <p:ext uri="{BB962C8B-B14F-4D97-AF65-F5344CB8AC3E}">
        <p14:creationId xmlns:p14="http://schemas.microsoft.com/office/powerpoint/2010/main" val="59840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J:\Photos 2008 and Prior\Photos\Big Bend\Crown Mtn Juniper Can Camp KC64-5 reel6 Jan 86 spotted.jpg"/>
          <p:cNvPicPr>
            <a:picLocks noChangeAspect="1" noChangeArrowheads="1"/>
          </p:cNvPicPr>
          <p:nvPr/>
        </p:nvPicPr>
        <p:blipFill rotWithShape="1">
          <a:blip r:embed="rId2">
            <a:extLst>
              <a:ext uri="{28A0092B-C50C-407E-A947-70E740481C1C}">
                <a14:useLocalDpi xmlns:a14="http://schemas.microsoft.com/office/drawing/2010/main" val="0"/>
              </a:ext>
            </a:extLst>
          </a:blip>
          <a:srcRect l="5407" r="5407"/>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613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314" y="1600200"/>
            <a:ext cx="8534400" cy="4524315"/>
          </a:xfrm>
          <a:prstGeom prst="rect">
            <a:avLst/>
          </a:prstGeom>
          <a:noFill/>
        </p:spPr>
        <p:txBody>
          <a:bodyPr wrap="square" rtlCol="0">
            <a:spAutoFit/>
          </a:bodyPr>
          <a:lstStyle/>
          <a:p>
            <a:r>
              <a:rPr lang="en-US" dirty="0" smtClean="0"/>
              <a:t>Introduction: Description of Presentation</a:t>
            </a:r>
          </a:p>
          <a:p>
            <a:r>
              <a:rPr lang="en-US" dirty="0" smtClean="0"/>
              <a:t>Background: My story</a:t>
            </a:r>
          </a:p>
          <a:p>
            <a:r>
              <a:rPr lang="en-US" dirty="0" smtClean="0"/>
              <a:t>A Short History of the understanding of Climate Change</a:t>
            </a:r>
          </a:p>
          <a:p>
            <a:r>
              <a:rPr lang="en-US" dirty="0" smtClean="0"/>
              <a:t>The message from climate scientists: Good News Bad </a:t>
            </a:r>
            <a:r>
              <a:rPr lang="en-US" dirty="0" smtClean="0"/>
              <a:t>News</a:t>
            </a:r>
          </a:p>
          <a:p>
            <a:endParaRPr lang="en-US" dirty="0" smtClean="0"/>
          </a:p>
          <a:p>
            <a:r>
              <a:rPr lang="en-US" dirty="0" smtClean="0"/>
              <a:t>“The same voices that tell (simultaneously) that climate change is not real, it is a natural cycle, it is a grand scientific conspiracy, and it is good for civilization, also tell us that the solutions to controlling our CO2 pollution will ruin our economies.” Climate scientists are saying none of this</a:t>
            </a:r>
            <a:r>
              <a:rPr lang="en-US" dirty="0" smtClean="0"/>
              <a:t>.</a:t>
            </a:r>
          </a:p>
          <a:p>
            <a:endParaRPr lang="en-US" dirty="0"/>
          </a:p>
          <a:p>
            <a:r>
              <a:rPr lang="en-US" dirty="0" smtClean="0"/>
              <a:t>Nearly 100 academic evaluations of the solutions to climate change tell us that they will cost about 1 percent of global GDP every year for 100 years. This is a phenomenal amount of money. But it is no more money that we have spent for the last 100 years building our human wastewater collection and treatment infrastructure. That’s right. The solutions to greenhouse gas pollution problem are no more expensive than the solutions to toilet waste pollution.</a:t>
            </a:r>
            <a:endParaRPr lang="en-US" dirty="0"/>
          </a:p>
        </p:txBody>
      </p:sp>
      <p:sp>
        <p:nvSpPr>
          <p:cNvPr id="3" name="Title 2"/>
          <p:cNvSpPr>
            <a:spLocks noGrp="1"/>
          </p:cNvSpPr>
          <p:nvPr>
            <p:ph type="title" idx="4294967295"/>
          </p:nvPr>
        </p:nvSpPr>
        <p:spPr>
          <a:xfrm>
            <a:off x="152400" y="0"/>
            <a:ext cx="8229600" cy="1524000"/>
          </a:xfrm>
        </p:spPr>
        <p:txBody>
          <a:bodyPr/>
          <a:lstStyle/>
          <a:p>
            <a:r>
              <a:rPr lang="en-US" dirty="0" smtClean="0"/>
              <a:t>Outline</a:t>
            </a:r>
            <a:endParaRPr lang="en-US" dirty="0"/>
          </a:p>
        </p:txBody>
      </p:sp>
    </p:spTree>
    <p:extLst>
      <p:ext uri="{BB962C8B-B14F-4D97-AF65-F5344CB8AC3E}">
        <p14:creationId xmlns:p14="http://schemas.microsoft.com/office/powerpoint/2010/main" val="1614027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04" r="5704"/>
          <a:stretch/>
        </p:blipFill>
        <p:spPr>
          <a:xfrm>
            <a:off x="0" y="0"/>
            <a:ext cx="9144000" cy="6858000"/>
          </a:xfrm>
          <a:prstGeom prst="rect">
            <a:avLst/>
          </a:prstGeom>
        </p:spPr>
      </p:pic>
    </p:spTree>
    <p:extLst>
      <p:ext uri="{BB962C8B-B14F-4D97-AF65-F5344CB8AC3E}">
        <p14:creationId xmlns:p14="http://schemas.microsoft.com/office/powerpoint/2010/main" val="1526807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Photos and Video\Rockies June July 2008\CF-00007\DCIM\101NCD2X\Hurricane Pass 12,470 DSC_0059.jpg"/>
          <p:cNvPicPr>
            <a:picLocks noChangeAspect="1" noChangeArrowheads="1"/>
          </p:cNvPicPr>
          <p:nvPr/>
        </p:nvPicPr>
        <p:blipFill rotWithShape="1">
          <a:blip r:embed="rId2">
            <a:extLst>
              <a:ext uri="{28A0092B-C50C-407E-A947-70E740481C1C}">
                <a14:useLocalDpi xmlns:a14="http://schemas.microsoft.com/office/drawing/2010/main" val="0"/>
              </a:ext>
            </a:extLst>
          </a:blip>
          <a:srcRect l="5704" r="5704"/>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59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Photos and Video\Coaster May 08\Little Beach 2008 50 mile mark PINS small.jpg"/>
          <p:cNvPicPr>
            <a:picLocks noChangeAspect="1" noChangeArrowheads="1"/>
          </p:cNvPicPr>
          <p:nvPr/>
        </p:nvPicPr>
        <p:blipFill rotWithShape="1">
          <a:blip r:embed="rId2">
            <a:extLst>
              <a:ext uri="{28A0092B-C50C-407E-A947-70E740481C1C}">
                <a14:useLocalDpi xmlns:a14="http://schemas.microsoft.com/office/drawing/2010/main" val="0"/>
              </a:ext>
            </a:extLst>
          </a:blip>
          <a:srcRect l="5571" r="5571"/>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65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Costa Rica 2009\Costa Rica 2009\select\Fabulous shots\Sunset\DSC_0090 crop copy.jpg"/>
          <p:cNvPicPr>
            <a:picLocks noChangeAspect="1" noChangeArrowheads="1"/>
          </p:cNvPicPr>
          <p:nvPr/>
        </p:nvPicPr>
        <p:blipFill rotWithShape="1">
          <a:blip r:embed="rId2">
            <a:extLst>
              <a:ext uri="{28A0092B-C50C-407E-A947-70E740481C1C}">
                <a14:useLocalDpi xmlns:a14="http://schemas.microsoft.com/office/drawing/2010/main" val="0"/>
              </a:ext>
            </a:extLst>
          </a:blip>
          <a:srcRect l="29702" t="106" b="-1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54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Photos and Video\photos 2007\Greenland 2007\greenland photos\B Photos JPG Kangerlussuaq\JPEG\Greenland Camp Point 660 Kangerlussuaq.jpg"/>
          <p:cNvPicPr>
            <a:picLocks noChangeAspect="1" noChangeArrowheads="1"/>
          </p:cNvPicPr>
          <p:nvPr/>
        </p:nvPicPr>
        <p:blipFill rotWithShape="1">
          <a:blip r:embed="rId2">
            <a:extLst>
              <a:ext uri="{28A0092B-C50C-407E-A947-70E740481C1C}">
                <a14:useLocalDpi xmlns:a14="http://schemas.microsoft.com/office/drawing/2010/main" val="0"/>
              </a:ext>
            </a:extLst>
          </a:blip>
          <a:srcRect l="5704" r="570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025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Photos and Video\photos 2007\Feb Trip 2007 Rockies\San Juans DSC_0006.jpg"/>
          <p:cNvPicPr>
            <a:picLocks noChangeAspect="1" noChangeArrowheads="1"/>
          </p:cNvPicPr>
          <p:nvPr/>
        </p:nvPicPr>
        <p:blipFill rotWithShape="1">
          <a:blip r:embed="rId2">
            <a:extLst>
              <a:ext uri="{28A0092B-C50C-407E-A947-70E740481C1C}">
                <a14:useLocalDpi xmlns:a14="http://schemas.microsoft.com/office/drawing/2010/main" val="0"/>
              </a:ext>
            </a:extLst>
          </a:blip>
          <a:srcRect l="351" r="11235"/>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677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Photos 2008 and Prior\Photos\Disney 2001\rabbit key 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03" r="5103"/>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48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676400"/>
            <a:ext cx="7848600" cy="2123658"/>
          </a:xfrm>
          <a:prstGeom prst="rect">
            <a:avLst/>
          </a:prstGeom>
          <a:noFill/>
        </p:spPr>
        <p:txBody>
          <a:bodyPr wrap="square" rtlCol="0">
            <a:spAutoFit/>
          </a:bodyPr>
          <a:lstStyle/>
          <a:p>
            <a:pPr algn="ctr"/>
            <a:r>
              <a:rPr lang="en-US" sz="4400" dirty="0" smtClean="0"/>
              <a:t>It’s counter intuitive that a few degrees of change could make a difference.</a:t>
            </a:r>
            <a:endParaRPr lang="en-US" sz="4400" dirty="0"/>
          </a:p>
        </p:txBody>
      </p:sp>
    </p:spTree>
    <p:extLst>
      <p:ext uri="{BB962C8B-B14F-4D97-AF65-F5344CB8AC3E}">
        <p14:creationId xmlns:p14="http://schemas.microsoft.com/office/powerpoint/2010/main" val="4872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33400"/>
            <a:ext cx="8379733" cy="5869305"/>
          </a:xfrm>
          <a:prstGeom prst="rect">
            <a:avLst/>
          </a:prstGeom>
        </p:spPr>
      </p:pic>
      <p:sp>
        <p:nvSpPr>
          <p:cNvPr id="3" name="TextBox 2">
            <a:hlinkClick r:id="rId3"/>
          </p:cNvPr>
          <p:cNvSpPr txBox="1"/>
          <p:nvPr/>
        </p:nvSpPr>
        <p:spPr>
          <a:xfrm>
            <a:off x="1446666" y="6402705"/>
            <a:ext cx="6400800" cy="369332"/>
          </a:xfrm>
          <a:prstGeom prst="rect">
            <a:avLst/>
          </a:prstGeom>
          <a:noFill/>
        </p:spPr>
        <p:txBody>
          <a:bodyPr wrap="square" rtlCol="0">
            <a:spAutoFit/>
          </a:bodyPr>
          <a:lstStyle/>
          <a:p>
            <a:r>
              <a:rPr lang="en-US" dirty="0"/>
              <a:t>http://www.math.ucdavis.edu/~</a:t>
            </a:r>
            <a:r>
              <a:rPr lang="en-US" dirty="0" smtClean="0"/>
              <a:t>suh/metacognition.pdf</a:t>
            </a:r>
            <a:endParaRPr lang="en-US" dirty="0"/>
          </a:p>
        </p:txBody>
      </p:sp>
    </p:spTree>
    <p:extLst>
      <p:ext uri="{BB962C8B-B14F-4D97-AF65-F5344CB8AC3E}">
        <p14:creationId xmlns:p14="http://schemas.microsoft.com/office/powerpoint/2010/main" val="2905058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066800"/>
            <a:ext cx="8610600" cy="5632311"/>
          </a:xfrm>
          <a:prstGeom prst="rect">
            <a:avLst/>
          </a:prstGeom>
          <a:noFill/>
        </p:spPr>
        <p:txBody>
          <a:bodyPr wrap="square" rtlCol="0">
            <a:spAutoFit/>
          </a:bodyPr>
          <a:lstStyle/>
          <a:p>
            <a:r>
              <a:rPr lang="en-US" u="sng" dirty="0" smtClean="0"/>
              <a:t>Cryologist</a:t>
            </a:r>
            <a:r>
              <a:rPr lang="en-US" dirty="0" smtClean="0"/>
              <a:t> – Doctor of ice science</a:t>
            </a:r>
          </a:p>
          <a:p>
            <a:r>
              <a:rPr lang="en-US" u="sng" dirty="0" smtClean="0"/>
              <a:t>Podiatrist</a:t>
            </a:r>
            <a:r>
              <a:rPr lang="en-US" dirty="0" smtClean="0"/>
              <a:t> – Doctor specializing in feet</a:t>
            </a:r>
          </a:p>
          <a:p>
            <a:r>
              <a:rPr lang="en-US" u="sng" dirty="0" smtClean="0"/>
              <a:t>Paleobotanist</a:t>
            </a:r>
            <a:r>
              <a:rPr lang="en-US" dirty="0" smtClean="0"/>
              <a:t> – Doctor trained in the study of ancient plants</a:t>
            </a:r>
          </a:p>
          <a:p>
            <a:r>
              <a:rPr lang="en-US" u="sng" dirty="0" smtClean="0"/>
              <a:t>Oncologist</a:t>
            </a:r>
            <a:r>
              <a:rPr lang="en-US" dirty="0" smtClean="0"/>
              <a:t> – Doctor specializing in cancer</a:t>
            </a:r>
          </a:p>
          <a:p>
            <a:r>
              <a:rPr lang="en-US" u="sng" dirty="0" smtClean="0"/>
              <a:t>Paleotempestologist</a:t>
            </a:r>
            <a:r>
              <a:rPr lang="en-US" dirty="0" smtClean="0"/>
              <a:t> – Doctor specializing in hurricanes and typhoons from the ancient past</a:t>
            </a:r>
          </a:p>
          <a:p>
            <a:r>
              <a:rPr lang="en-US" u="sng" dirty="0" smtClean="0"/>
              <a:t>Neurosurgeon</a:t>
            </a:r>
            <a:r>
              <a:rPr lang="en-US" dirty="0" smtClean="0"/>
              <a:t> – A doctor specializing in brain surgery</a:t>
            </a:r>
          </a:p>
          <a:p>
            <a:r>
              <a:rPr lang="en-US" dirty="0" smtClean="0"/>
              <a:t>Glaciologists specialize in glaciers</a:t>
            </a:r>
          </a:p>
          <a:p>
            <a:r>
              <a:rPr lang="en-US" u="sng" dirty="0" smtClean="0"/>
              <a:t>Meteorologist</a:t>
            </a:r>
            <a:r>
              <a:rPr lang="en-US" dirty="0" smtClean="0"/>
              <a:t> – A specialist </a:t>
            </a:r>
            <a:r>
              <a:rPr lang="en-US" dirty="0" smtClean="0"/>
              <a:t>in </a:t>
            </a:r>
            <a:r>
              <a:rPr lang="en-US" dirty="0" smtClean="0"/>
              <a:t>weather happening now, </a:t>
            </a:r>
            <a:r>
              <a:rPr lang="en-US" dirty="0" smtClean="0"/>
              <a:t>limited </a:t>
            </a:r>
            <a:r>
              <a:rPr lang="en-US" dirty="0" smtClean="0"/>
              <a:t>in geographic scope and looking </a:t>
            </a:r>
            <a:r>
              <a:rPr lang="en-US" dirty="0" smtClean="0"/>
              <a:t>30 years of records and weeks </a:t>
            </a:r>
            <a:r>
              <a:rPr lang="en-US" dirty="0" smtClean="0"/>
              <a:t>or months into the future.</a:t>
            </a:r>
          </a:p>
          <a:p>
            <a:r>
              <a:rPr lang="en-US" u="sng" dirty="0" smtClean="0"/>
              <a:t>Pediatrician</a:t>
            </a:r>
            <a:r>
              <a:rPr lang="en-US" dirty="0" smtClean="0"/>
              <a:t> – Doctor specializing in children and infants</a:t>
            </a:r>
          </a:p>
          <a:p>
            <a:r>
              <a:rPr lang="en-US" u="sng" dirty="0"/>
              <a:t>Climatologist</a:t>
            </a:r>
            <a:r>
              <a:rPr lang="en-US" dirty="0"/>
              <a:t> – similar to a meteorologist, trained in climatology: the last 30 years of weather</a:t>
            </a:r>
            <a:r>
              <a:rPr lang="en-US" dirty="0" smtClean="0"/>
              <a:t>. Works a lot with agriculture.</a:t>
            </a:r>
            <a:endParaRPr lang="en-US" dirty="0"/>
          </a:p>
          <a:p>
            <a:endParaRPr lang="en-US" dirty="0"/>
          </a:p>
          <a:p>
            <a:r>
              <a:rPr lang="en-US" dirty="0" smtClean="0"/>
              <a:t>Climatologists are specialists in the last 30 years of weather and predictions for weeks, months or a few seasons into the future.</a:t>
            </a:r>
          </a:p>
          <a:p>
            <a:endParaRPr lang="en-US" dirty="0"/>
          </a:p>
          <a:p>
            <a:r>
              <a:rPr lang="en-US" dirty="0" smtClean="0"/>
              <a:t>Climate scientists deal in weather time frames that begin at 30 years and extend for tens of thousands and even million of years in the past and hundreds of years into the future.</a:t>
            </a:r>
          </a:p>
        </p:txBody>
      </p:sp>
      <p:sp>
        <p:nvSpPr>
          <p:cNvPr id="3" name="TextBox 2"/>
          <p:cNvSpPr txBox="1"/>
          <p:nvPr/>
        </p:nvSpPr>
        <p:spPr>
          <a:xfrm>
            <a:off x="304800" y="304800"/>
            <a:ext cx="8610600" cy="769441"/>
          </a:xfrm>
          <a:prstGeom prst="rect">
            <a:avLst/>
          </a:prstGeom>
          <a:noFill/>
        </p:spPr>
        <p:txBody>
          <a:bodyPr wrap="square" rtlCol="0">
            <a:spAutoFit/>
          </a:bodyPr>
          <a:lstStyle/>
          <a:p>
            <a:r>
              <a:rPr lang="en-US" sz="4400" dirty="0" smtClean="0"/>
              <a:t>It’s Darned Complicated</a:t>
            </a:r>
            <a:endParaRPr lang="en-US" sz="4400" dirty="0"/>
          </a:p>
        </p:txBody>
      </p:sp>
    </p:spTree>
    <p:extLst>
      <p:ext uri="{BB962C8B-B14F-4D97-AF65-F5344CB8AC3E}">
        <p14:creationId xmlns:p14="http://schemas.microsoft.com/office/powerpoint/2010/main" val="115366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43000"/>
            <a:ext cx="8229600" cy="1143000"/>
          </a:xfrm>
        </p:spPr>
        <p:txBody>
          <a:bodyPr/>
          <a:lstStyle/>
          <a:p>
            <a:r>
              <a:rPr lang="en-US" dirty="0" smtClean="0"/>
              <a:t>Short History of Climate Change 1</a:t>
            </a:r>
            <a:endParaRPr lang="en-US" dirty="0"/>
          </a:p>
        </p:txBody>
      </p:sp>
      <p:sp>
        <p:nvSpPr>
          <p:cNvPr id="3" name="TextBox 2"/>
          <p:cNvSpPr txBox="1"/>
          <p:nvPr/>
        </p:nvSpPr>
        <p:spPr>
          <a:xfrm>
            <a:off x="228600" y="1295400"/>
            <a:ext cx="3886200" cy="5293757"/>
          </a:xfrm>
          <a:prstGeom prst="rect">
            <a:avLst/>
          </a:prstGeom>
          <a:noFill/>
        </p:spPr>
        <p:txBody>
          <a:bodyPr wrap="square" rtlCol="0">
            <a:spAutoFit/>
          </a:bodyPr>
          <a:lstStyle/>
          <a:p>
            <a:r>
              <a:rPr lang="en-US" sz="1400" b="1" dirty="0"/>
              <a:t>1824 </a:t>
            </a:r>
            <a:br>
              <a:rPr lang="en-US" sz="1400" b="1" dirty="0"/>
            </a:br>
            <a:r>
              <a:rPr lang="en-US" sz="1400" dirty="0"/>
              <a:t>Jean-Baptiste Fourier </a:t>
            </a:r>
            <a:r>
              <a:rPr lang="en-US" sz="1400" dirty="0" smtClean="0"/>
              <a:t>discovered the greenhouse effect  through calculations that showed Earth </a:t>
            </a:r>
            <a:r>
              <a:rPr lang="en-US" sz="1400" dirty="0"/>
              <a:t>would be far colder if it lacked an atmosphere. </a:t>
            </a:r>
            <a:endParaRPr lang="en-US" sz="1400" dirty="0" smtClean="0"/>
          </a:p>
          <a:p>
            <a:endParaRPr lang="en-US" sz="1400" dirty="0"/>
          </a:p>
          <a:p>
            <a:r>
              <a:rPr lang="en-US" sz="1400" dirty="0" smtClean="0"/>
              <a:t>1842</a:t>
            </a:r>
          </a:p>
          <a:p>
            <a:r>
              <a:rPr lang="en-US" sz="1400" dirty="0" smtClean="0"/>
              <a:t>Joseph Adhemar first proposed Earth’s orbital cycles caused ice ages.</a:t>
            </a:r>
            <a:endParaRPr lang="en-US" sz="1400" dirty="0"/>
          </a:p>
          <a:p>
            <a:endParaRPr lang="en-US" sz="1400" b="1" dirty="0"/>
          </a:p>
          <a:p>
            <a:r>
              <a:rPr lang="en-US" sz="1400" b="1" dirty="0" smtClean="0"/>
              <a:t>1859</a:t>
            </a:r>
            <a:endParaRPr lang="en-US" sz="1400" b="1" dirty="0"/>
          </a:p>
          <a:p>
            <a:r>
              <a:rPr lang="en-US" sz="1400" dirty="0"/>
              <a:t>John Tyndall discovers that some gases block infrared radiation. He suggests that changes in the concentration of the gases could bring climate change</a:t>
            </a:r>
            <a:r>
              <a:rPr lang="en-US" sz="1400" dirty="0" smtClean="0"/>
              <a:t>.</a:t>
            </a:r>
          </a:p>
          <a:p>
            <a:endParaRPr lang="en-US" sz="1400" dirty="0"/>
          </a:p>
          <a:p>
            <a:r>
              <a:rPr lang="en-US" sz="1400" b="1" dirty="0"/>
              <a:t>1896</a:t>
            </a:r>
          </a:p>
          <a:p>
            <a:r>
              <a:rPr lang="en-US" sz="1400" dirty="0"/>
              <a:t>Svante August Arrhenius publishes first calculation of global warming from human emissions of </a:t>
            </a:r>
            <a:r>
              <a:rPr lang="en-US" sz="1400" dirty="0" smtClean="0"/>
              <a:t>CO2.</a:t>
            </a:r>
          </a:p>
          <a:p>
            <a:endParaRPr lang="en-US" sz="1400" dirty="0"/>
          </a:p>
          <a:p>
            <a:r>
              <a:rPr lang="en-US" sz="1400" b="1" dirty="0"/>
              <a:t>1897</a:t>
            </a:r>
          </a:p>
          <a:p>
            <a:r>
              <a:rPr lang="en-US" sz="1400" dirty="0"/>
              <a:t>Thomas </a:t>
            </a:r>
            <a:r>
              <a:rPr lang="en-US" sz="1400" dirty="0" smtClean="0"/>
              <a:t>Crowder </a:t>
            </a:r>
            <a:r>
              <a:rPr lang="en-US" sz="1400" dirty="0"/>
              <a:t>Chamberlin produces a model for global carbon exchange including feedbacks.</a:t>
            </a:r>
          </a:p>
          <a:p>
            <a:endParaRPr lang="en-US" sz="1400" dirty="0" smtClean="0"/>
          </a:p>
          <a:p>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1428" y="152399"/>
            <a:ext cx="4782837" cy="6553201"/>
          </a:xfrm>
          <a:prstGeom prst="rect">
            <a:avLst/>
          </a:prstGeom>
        </p:spPr>
      </p:pic>
      <p:sp>
        <p:nvSpPr>
          <p:cNvPr id="4" name="TextBox 3"/>
          <p:cNvSpPr txBox="1"/>
          <p:nvPr/>
        </p:nvSpPr>
        <p:spPr>
          <a:xfrm>
            <a:off x="228600" y="228600"/>
            <a:ext cx="3886200" cy="1077218"/>
          </a:xfrm>
          <a:prstGeom prst="rect">
            <a:avLst/>
          </a:prstGeom>
          <a:noFill/>
        </p:spPr>
        <p:txBody>
          <a:bodyPr wrap="square" rtlCol="0">
            <a:spAutoFit/>
          </a:bodyPr>
          <a:lstStyle/>
          <a:p>
            <a:r>
              <a:rPr lang="en-US" sz="3200" dirty="0" smtClean="0"/>
              <a:t>A Short History of</a:t>
            </a:r>
          </a:p>
          <a:p>
            <a:r>
              <a:rPr lang="en-US" sz="3200" dirty="0" smtClean="0"/>
              <a:t>Climate Change</a:t>
            </a:r>
            <a:endParaRPr lang="en-US" sz="3200" dirty="0"/>
          </a:p>
        </p:txBody>
      </p:sp>
    </p:spTree>
    <p:extLst>
      <p:ext uri="{BB962C8B-B14F-4D97-AF65-F5344CB8AC3E}">
        <p14:creationId xmlns:p14="http://schemas.microsoft.com/office/powerpoint/2010/main" val="1752840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62000"/>
            <a:ext cx="8077200" cy="3477875"/>
          </a:xfrm>
          <a:prstGeom prst="rect">
            <a:avLst/>
          </a:prstGeom>
          <a:noFill/>
        </p:spPr>
        <p:txBody>
          <a:bodyPr wrap="square" rtlCol="0">
            <a:spAutoFit/>
          </a:bodyPr>
          <a:lstStyle/>
          <a:p>
            <a:pPr algn="ctr"/>
            <a:r>
              <a:rPr lang="en-US" sz="4400" dirty="0" smtClean="0"/>
              <a:t>There are “voices” out there that would have us believe that climate change is not real, is a conspiracy, a natural cycle that will soon end, or is good for human society.</a:t>
            </a:r>
            <a:endParaRPr lang="en-US" sz="4400" dirty="0"/>
          </a:p>
        </p:txBody>
      </p:sp>
    </p:spTree>
    <p:extLst>
      <p:ext uri="{BB962C8B-B14F-4D97-AF65-F5344CB8AC3E}">
        <p14:creationId xmlns:p14="http://schemas.microsoft.com/office/powerpoint/2010/main" val="11181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09600"/>
            <a:ext cx="8534400" cy="4832092"/>
          </a:xfrm>
          <a:prstGeom prst="rect">
            <a:avLst/>
          </a:prstGeom>
          <a:noFill/>
        </p:spPr>
        <p:txBody>
          <a:bodyPr wrap="square" rtlCol="0">
            <a:spAutoFit/>
          </a:bodyPr>
          <a:lstStyle/>
          <a:p>
            <a:pPr algn="ctr"/>
            <a:r>
              <a:rPr lang="en-US" sz="4400" dirty="0" smtClean="0"/>
              <a:t>These voices rely on scientists who belong to the 2 to 3 percent minority, </a:t>
            </a:r>
            <a:r>
              <a:rPr lang="en-US" sz="4400" dirty="0" smtClean="0"/>
              <a:t>or non-specialist authority figures</a:t>
            </a:r>
            <a:r>
              <a:rPr lang="en-US" sz="4400" dirty="0" smtClean="0"/>
              <a:t>.</a:t>
            </a:r>
            <a:endParaRPr lang="en-US" sz="4400" dirty="0" smtClean="0"/>
          </a:p>
          <a:p>
            <a:pPr algn="ctr"/>
            <a:endParaRPr lang="en-US" sz="4400" dirty="0"/>
          </a:p>
          <a:p>
            <a:pPr algn="ctr"/>
            <a:r>
              <a:rPr lang="en-US" sz="4400" dirty="0" smtClean="0"/>
              <a:t>But mostly they rely on scientists that are not specialists in climate.</a:t>
            </a:r>
            <a:endParaRPr lang="en-US" sz="4400" dirty="0"/>
          </a:p>
        </p:txBody>
      </p:sp>
    </p:spTree>
    <p:extLst>
      <p:ext uri="{BB962C8B-B14F-4D97-AF65-F5344CB8AC3E}">
        <p14:creationId xmlns:p14="http://schemas.microsoft.com/office/powerpoint/2010/main" val="629545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229600" cy="6186309"/>
          </a:xfrm>
          <a:prstGeom prst="rect">
            <a:avLst/>
          </a:prstGeom>
          <a:noFill/>
        </p:spPr>
        <p:txBody>
          <a:bodyPr wrap="square" rtlCol="0">
            <a:spAutoFit/>
          </a:bodyPr>
          <a:lstStyle/>
          <a:p>
            <a:pPr algn="ctr"/>
            <a:r>
              <a:rPr lang="en-US" sz="4400" dirty="0"/>
              <a:t>A</a:t>
            </a:r>
            <a:r>
              <a:rPr lang="en-US" sz="4400" dirty="0" smtClean="0"/>
              <a:t>nd mostly, they rely on repetitive propaganda, disproven way out of proportion to other science issues in the literature, yet the arguments still keep coming back.</a:t>
            </a:r>
          </a:p>
          <a:p>
            <a:pPr algn="ctr"/>
            <a:endParaRPr lang="en-US" sz="4400" dirty="0"/>
          </a:p>
          <a:p>
            <a:pPr algn="ctr"/>
            <a:r>
              <a:rPr lang="en-US" sz="4400" dirty="0" smtClean="0"/>
              <a:t>The urban </a:t>
            </a:r>
            <a:r>
              <a:rPr lang="en-US" sz="4400" dirty="0" smtClean="0"/>
              <a:t>heat island as it applies to Austin in a minute.</a:t>
            </a:r>
            <a:endParaRPr lang="en-US" sz="4400" dirty="0"/>
          </a:p>
        </p:txBody>
      </p:sp>
    </p:spTree>
    <p:extLst>
      <p:ext uri="{BB962C8B-B14F-4D97-AF65-F5344CB8AC3E}">
        <p14:creationId xmlns:p14="http://schemas.microsoft.com/office/powerpoint/2010/main" val="19845682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59" y="370537"/>
            <a:ext cx="8318042" cy="6182663"/>
          </a:xfrm>
          <a:prstGeom prst="rect">
            <a:avLst/>
          </a:prstGeom>
        </p:spPr>
      </p:pic>
    </p:spTree>
    <p:extLst>
      <p:ext uri="{BB962C8B-B14F-4D97-AF65-F5344CB8AC3E}">
        <p14:creationId xmlns:p14="http://schemas.microsoft.com/office/powerpoint/2010/main" val="3737101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749" y="843412"/>
            <a:ext cx="8729356" cy="5171175"/>
          </a:xfrm>
          <a:prstGeom prst="rect">
            <a:avLst/>
          </a:prstGeom>
        </p:spPr>
      </p:pic>
      <p:sp>
        <p:nvSpPr>
          <p:cNvPr id="4" name="Title 3"/>
          <p:cNvSpPr>
            <a:spLocks noGrp="1"/>
          </p:cNvSpPr>
          <p:nvPr>
            <p:ph type="title" idx="4294967295"/>
          </p:nvPr>
        </p:nvSpPr>
        <p:spPr>
          <a:xfrm>
            <a:off x="457200" y="274638"/>
            <a:ext cx="8229600" cy="568774"/>
          </a:xfrm>
        </p:spPr>
        <p:txBody>
          <a:bodyPr>
            <a:normAutofit fontScale="90000"/>
          </a:bodyPr>
          <a:lstStyle/>
          <a:p>
            <a:r>
              <a:rPr lang="en-US" dirty="0" smtClean="0"/>
              <a:t>Central</a:t>
            </a:r>
            <a:r>
              <a:rPr lang="en-US" baseline="0" dirty="0" smtClean="0"/>
              <a:t> Texas Tree Kill East of Kerrville</a:t>
            </a:r>
            <a:endParaRPr lang="en-US" dirty="0"/>
          </a:p>
        </p:txBody>
      </p:sp>
    </p:spTree>
    <p:extLst>
      <p:ext uri="{BB962C8B-B14F-4D97-AF65-F5344CB8AC3E}">
        <p14:creationId xmlns:p14="http://schemas.microsoft.com/office/powerpoint/2010/main" val="25099223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33" r="5733"/>
          <a:stretch/>
        </p:blipFill>
        <p:spPr>
          <a:xfrm>
            <a:off x="0" y="0"/>
            <a:ext cx="9144000" cy="6858000"/>
          </a:xfrm>
          <a:prstGeom prst="rect">
            <a:avLst/>
          </a:prstGeom>
        </p:spPr>
      </p:pic>
    </p:spTree>
    <p:extLst>
      <p:ext uri="{BB962C8B-B14F-4D97-AF65-F5344CB8AC3E}">
        <p14:creationId xmlns:p14="http://schemas.microsoft.com/office/powerpoint/2010/main" val="17261165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374" r="9374"/>
          <a:stretch/>
        </p:blipFill>
        <p:spPr>
          <a:xfrm>
            <a:off x="0" y="0"/>
            <a:ext cx="9144000" cy="6858000"/>
          </a:xfrm>
          <a:prstGeom prst="rect">
            <a:avLst/>
          </a:prstGeom>
        </p:spPr>
      </p:pic>
    </p:spTree>
    <p:extLst>
      <p:ext uri="{BB962C8B-B14F-4D97-AF65-F5344CB8AC3E}">
        <p14:creationId xmlns:p14="http://schemas.microsoft.com/office/powerpoint/2010/main" val="28615114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04" r="5704"/>
          <a:stretch/>
        </p:blipFill>
        <p:spPr>
          <a:xfrm>
            <a:off x="0" y="0"/>
            <a:ext cx="9144000" cy="6858000"/>
          </a:xfrm>
          <a:prstGeom prst="rect">
            <a:avLst/>
          </a:prstGeom>
        </p:spPr>
      </p:pic>
    </p:spTree>
    <p:extLst>
      <p:ext uri="{BB962C8B-B14F-4D97-AF65-F5344CB8AC3E}">
        <p14:creationId xmlns:p14="http://schemas.microsoft.com/office/powerpoint/2010/main" val="2935540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04" r="5704"/>
          <a:stretch/>
        </p:blipFill>
        <p:spPr>
          <a:xfrm>
            <a:off x="0" y="0"/>
            <a:ext cx="9144000" cy="6858000"/>
          </a:xfrm>
          <a:prstGeom prst="rect">
            <a:avLst/>
          </a:prstGeom>
        </p:spPr>
      </p:pic>
    </p:spTree>
    <p:extLst>
      <p:ext uri="{BB962C8B-B14F-4D97-AF65-F5344CB8AC3E}">
        <p14:creationId xmlns:p14="http://schemas.microsoft.com/office/powerpoint/2010/main" val="25190261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28" r="5728"/>
          <a:stretch/>
        </p:blipFill>
        <p:spPr>
          <a:xfrm>
            <a:off x="0" y="0"/>
            <a:ext cx="9144000" cy="6858000"/>
          </a:xfrm>
          <a:prstGeom prst="rect">
            <a:avLst/>
          </a:prstGeom>
        </p:spPr>
      </p:pic>
    </p:spTree>
    <p:extLst>
      <p:ext uri="{BB962C8B-B14F-4D97-AF65-F5344CB8AC3E}">
        <p14:creationId xmlns:p14="http://schemas.microsoft.com/office/powerpoint/2010/main" val="86945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43000"/>
            <a:ext cx="8229600" cy="1143000"/>
          </a:xfrm>
        </p:spPr>
        <p:txBody>
          <a:bodyPr/>
          <a:lstStyle/>
          <a:p>
            <a:r>
              <a:rPr lang="en-US" dirty="0" smtClean="0"/>
              <a:t>Short History of Climate Change 2</a:t>
            </a:r>
            <a:endParaRPr lang="en-US" dirty="0"/>
          </a:p>
        </p:txBody>
      </p:sp>
      <p:sp>
        <p:nvSpPr>
          <p:cNvPr id="3" name="TextBox 2"/>
          <p:cNvSpPr txBox="1"/>
          <p:nvPr/>
        </p:nvSpPr>
        <p:spPr>
          <a:xfrm>
            <a:off x="152400" y="457200"/>
            <a:ext cx="3967113" cy="6001643"/>
          </a:xfrm>
          <a:prstGeom prst="rect">
            <a:avLst/>
          </a:prstGeom>
          <a:noFill/>
        </p:spPr>
        <p:txBody>
          <a:bodyPr wrap="square" rtlCol="0">
            <a:spAutoFit/>
          </a:bodyPr>
          <a:lstStyle/>
          <a:p>
            <a:r>
              <a:rPr lang="en-US" sz="1400" b="1" dirty="0" smtClean="0"/>
              <a:t>1938 – </a:t>
            </a:r>
            <a:r>
              <a:rPr lang="en-US" sz="1400" dirty="0" smtClean="0"/>
              <a:t>Milutin</a:t>
            </a:r>
            <a:r>
              <a:rPr lang="en-US" sz="1400" b="1" dirty="0" smtClean="0"/>
              <a:t> </a:t>
            </a:r>
            <a:r>
              <a:rPr lang="en-US" sz="1400" dirty="0" smtClean="0"/>
              <a:t>Milankovitch published formula for </a:t>
            </a:r>
            <a:r>
              <a:rPr lang="en-US" sz="1400" dirty="0"/>
              <a:t>orbital changes as the cause of ice ages.</a:t>
            </a:r>
          </a:p>
          <a:p>
            <a:endParaRPr lang="en-US" sz="1400" dirty="0"/>
          </a:p>
          <a:p>
            <a:r>
              <a:rPr lang="en-US" sz="1400" b="1" dirty="0" smtClean="0"/>
              <a:t>1938 - </a:t>
            </a:r>
            <a:r>
              <a:rPr lang="en-US" sz="1400" dirty="0" smtClean="0"/>
              <a:t>Guy </a:t>
            </a:r>
            <a:r>
              <a:rPr lang="en-US" sz="1400" dirty="0"/>
              <a:t>Stuart Callendar argues that CO2 greenhouse global warming is underway </a:t>
            </a:r>
            <a:r>
              <a:rPr lang="en-US" sz="1400" dirty="0" smtClean="0"/>
              <a:t>after compiling temperature records beginning in the late 19</a:t>
            </a:r>
            <a:r>
              <a:rPr lang="en-US" sz="1400" baseline="30000" dirty="0" smtClean="0"/>
              <a:t>th</a:t>
            </a:r>
            <a:r>
              <a:rPr lang="en-US" sz="1400" dirty="0" smtClean="0"/>
              <a:t> century.</a:t>
            </a:r>
            <a:endParaRPr lang="en-US" sz="1400" dirty="0"/>
          </a:p>
          <a:p>
            <a:endParaRPr lang="en-US" sz="1400" dirty="0"/>
          </a:p>
          <a:p>
            <a:r>
              <a:rPr lang="en-US" sz="1400" b="1" dirty="0" smtClean="0"/>
              <a:t>1955 - </a:t>
            </a:r>
            <a:r>
              <a:rPr lang="en-US" sz="1400" dirty="0" smtClean="0"/>
              <a:t>Hans </a:t>
            </a:r>
            <a:r>
              <a:rPr lang="en-US" sz="1400" dirty="0"/>
              <a:t>Suess </a:t>
            </a:r>
            <a:r>
              <a:rPr lang="en-US" sz="1400" dirty="0" smtClean="0"/>
              <a:t>discovered that radioactive </a:t>
            </a:r>
            <a:r>
              <a:rPr lang="en-US" sz="1400" dirty="0"/>
              <a:t>carbon-14 in wood samples from atomic testing made accurate evaluation of atmospheric fossil fuel depleted </a:t>
            </a:r>
            <a:r>
              <a:rPr lang="en-US" sz="1400" dirty="0" smtClean="0"/>
              <a:t>C-14 possible.</a:t>
            </a:r>
          </a:p>
          <a:p>
            <a:endParaRPr lang="en-US" sz="1400" dirty="0"/>
          </a:p>
          <a:p>
            <a:r>
              <a:rPr lang="en-US" sz="1400" b="1" dirty="0" smtClean="0"/>
              <a:t>1958 - </a:t>
            </a:r>
            <a:r>
              <a:rPr lang="en-US" sz="1400" dirty="0" smtClean="0"/>
              <a:t>Charles David Keeling began his CO2 monitoring on top of Mauna Loa in Hawaii.</a:t>
            </a:r>
          </a:p>
          <a:p>
            <a:endParaRPr lang="en-US" sz="1400" dirty="0" smtClean="0"/>
          </a:p>
          <a:p>
            <a:r>
              <a:rPr lang="en-US" sz="1400" b="1" dirty="0"/>
              <a:t>1965 </a:t>
            </a:r>
            <a:r>
              <a:rPr lang="en-US" sz="1400" b="1" dirty="0" smtClean="0"/>
              <a:t> to </a:t>
            </a:r>
            <a:r>
              <a:rPr lang="en-US" sz="1400" b="1" dirty="0"/>
              <a:t>1979 </a:t>
            </a:r>
            <a:r>
              <a:rPr lang="en-US" sz="1400" b="1" dirty="0" smtClean="0"/>
              <a:t> - </a:t>
            </a:r>
            <a:r>
              <a:rPr lang="en-US" sz="1400" dirty="0" smtClean="0"/>
              <a:t>A </a:t>
            </a:r>
            <a:r>
              <a:rPr lang="en-US" sz="1400" dirty="0"/>
              <a:t>search of the scholarly literature found 7 articles predicting cooling and 44 predicting warming.</a:t>
            </a:r>
          </a:p>
          <a:p>
            <a:endParaRPr lang="en-US" sz="1400" dirty="0"/>
          </a:p>
          <a:p>
            <a:r>
              <a:rPr lang="en-US" sz="1400" b="1" dirty="0" smtClean="0"/>
              <a:t>1965 - </a:t>
            </a:r>
            <a:r>
              <a:rPr lang="en-US" sz="1400" dirty="0" smtClean="0"/>
              <a:t>President's </a:t>
            </a:r>
            <a:r>
              <a:rPr lang="en-US" sz="1400" dirty="0"/>
              <a:t>Science Advisory Committee (Lyndon Johnson) found that by the year 2000 the increase in atmospheric CO2 may be sufficient to produce measurable and perhaps marked changes in climate.</a:t>
            </a:r>
            <a:br>
              <a:rPr lang="en-US" sz="1400" dirty="0"/>
            </a:br>
            <a:endParaRPr lang="en-US" sz="1600"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985101"/>
            <a:ext cx="4495800" cy="3475753"/>
          </a:xfrm>
          <a:prstGeom prst="rect">
            <a:avLst/>
          </a:prstGeom>
        </p:spPr>
      </p:pic>
      <p:sp>
        <p:nvSpPr>
          <p:cNvPr id="4" name="TextBox 3"/>
          <p:cNvSpPr txBox="1"/>
          <p:nvPr/>
        </p:nvSpPr>
        <p:spPr>
          <a:xfrm>
            <a:off x="4648200" y="4724400"/>
            <a:ext cx="3810000" cy="1384995"/>
          </a:xfrm>
          <a:prstGeom prst="rect">
            <a:avLst/>
          </a:prstGeom>
          <a:solidFill>
            <a:schemeClr val="accent1">
              <a:alpha val="41000"/>
            </a:schemeClr>
          </a:solidFill>
        </p:spPr>
        <p:txBody>
          <a:bodyPr wrap="square" rtlCol="0">
            <a:spAutoFit/>
          </a:bodyPr>
          <a:lstStyle/>
          <a:p>
            <a:pPr algn="just"/>
            <a:r>
              <a:rPr lang="en-US" sz="1200" dirty="0" smtClean="0"/>
              <a:t>The Keeling Curve: Atmospheric carbon dioxide concentration measured atop Mauna </a:t>
            </a:r>
            <a:r>
              <a:rPr lang="en-US" sz="1200" dirty="0"/>
              <a:t>L</a:t>
            </a:r>
            <a:r>
              <a:rPr lang="en-US" sz="1200" dirty="0" smtClean="0"/>
              <a:t>oa in Hawaii. The wiggles are caused by the annual increase of carbon dioxide caused by organic matter decomposing in the northern hemisphere winter. (Vegetation is far more abundant in the northern hemisphere, which causes the annual fluctuations.)</a:t>
            </a:r>
            <a:endParaRPr lang="en-US" sz="1200" dirty="0"/>
          </a:p>
        </p:txBody>
      </p:sp>
    </p:spTree>
    <p:extLst>
      <p:ext uri="{BB962C8B-B14F-4D97-AF65-F5344CB8AC3E}">
        <p14:creationId xmlns:p14="http://schemas.microsoft.com/office/powerpoint/2010/main" val="1449360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41" r="5741"/>
          <a:stretch/>
        </p:blipFill>
        <p:spPr>
          <a:xfrm>
            <a:off x="0" y="0"/>
            <a:ext cx="9144000" cy="6858000"/>
          </a:xfrm>
          <a:prstGeom prst="rect">
            <a:avLst/>
          </a:prstGeom>
        </p:spPr>
      </p:pic>
    </p:spTree>
    <p:extLst>
      <p:ext uri="{BB962C8B-B14F-4D97-AF65-F5344CB8AC3E}">
        <p14:creationId xmlns:p14="http://schemas.microsoft.com/office/powerpoint/2010/main" val="4107235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038" r="9038"/>
          <a:stretch/>
        </p:blipFill>
        <p:spPr>
          <a:xfrm>
            <a:off x="0" y="0"/>
            <a:ext cx="9144000" cy="6857999"/>
          </a:xfrm>
          <a:prstGeom prst="rect">
            <a:avLst/>
          </a:prstGeom>
        </p:spPr>
      </p:pic>
    </p:spTree>
    <p:extLst>
      <p:ext uri="{BB962C8B-B14F-4D97-AF65-F5344CB8AC3E}">
        <p14:creationId xmlns:p14="http://schemas.microsoft.com/office/powerpoint/2010/main" val="37778109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219200"/>
            <a:ext cx="7010400" cy="3416320"/>
          </a:xfrm>
          <a:prstGeom prst="rect">
            <a:avLst/>
          </a:prstGeom>
          <a:noFill/>
        </p:spPr>
        <p:txBody>
          <a:bodyPr wrap="square" rtlCol="0">
            <a:spAutoFit/>
          </a:bodyPr>
          <a:lstStyle/>
          <a:p>
            <a:pPr algn="ctr"/>
            <a:r>
              <a:rPr lang="en-US" sz="7200" dirty="0" smtClean="0"/>
              <a:t>The Oak Hill Firestorm</a:t>
            </a:r>
          </a:p>
          <a:p>
            <a:pPr algn="ctr"/>
            <a:r>
              <a:rPr lang="en-US" sz="7200" dirty="0" smtClean="0"/>
              <a:t>April 17, 2011</a:t>
            </a:r>
            <a:endParaRPr lang="en-US" sz="7200" dirty="0"/>
          </a:p>
        </p:txBody>
      </p:sp>
    </p:spTree>
    <p:extLst>
      <p:ext uri="{BB962C8B-B14F-4D97-AF65-F5344CB8AC3E}">
        <p14:creationId xmlns:p14="http://schemas.microsoft.com/office/powerpoint/2010/main" val="253952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1340907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25" r="1525"/>
          <a:stretch/>
        </p:blipFill>
        <p:spPr>
          <a:xfrm>
            <a:off x="0" y="0"/>
            <a:ext cx="9144000" cy="6858000"/>
          </a:xfrm>
          <a:prstGeom prst="rect">
            <a:avLst/>
          </a:prstGeom>
        </p:spPr>
      </p:pic>
      <p:sp>
        <p:nvSpPr>
          <p:cNvPr id="3" name="TextBox 2"/>
          <p:cNvSpPr txBox="1"/>
          <p:nvPr/>
        </p:nvSpPr>
        <p:spPr>
          <a:xfrm>
            <a:off x="7010400" y="6454837"/>
            <a:ext cx="3276600" cy="369332"/>
          </a:xfrm>
          <a:prstGeom prst="rect">
            <a:avLst/>
          </a:prstGeom>
          <a:noFill/>
        </p:spPr>
        <p:txBody>
          <a:bodyPr wrap="square" rtlCol="0">
            <a:spAutoFit/>
          </a:bodyPr>
          <a:lstStyle/>
          <a:p>
            <a:r>
              <a:rPr lang="en-US" dirty="0" smtClean="0"/>
              <a:t>Sally </a:t>
            </a:r>
            <a:r>
              <a:rPr lang="en-US" dirty="0" smtClean="0"/>
              <a:t>Finan</a:t>
            </a:r>
            <a:endParaRPr lang="en-US" dirty="0"/>
          </a:p>
        </p:txBody>
      </p:sp>
    </p:spTree>
    <p:extLst>
      <p:ext uri="{BB962C8B-B14F-4D97-AF65-F5344CB8AC3E}">
        <p14:creationId xmlns:p14="http://schemas.microsoft.com/office/powerpoint/2010/main" val="37783385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372" t="15502" r="17472" b="15502"/>
          <a:stretch/>
        </p:blipFill>
        <p:spPr>
          <a:xfrm>
            <a:off x="0" y="0"/>
            <a:ext cx="9144000" cy="6858000"/>
          </a:xfrm>
          <a:prstGeom prst="rect">
            <a:avLst/>
          </a:prstGeom>
        </p:spPr>
      </p:pic>
      <p:sp>
        <p:nvSpPr>
          <p:cNvPr id="3" name="TextBox 2"/>
          <p:cNvSpPr txBox="1"/>
          <p:nvPr/>
        </p:nvSpPr>
        <p:spPr>
          <a:xfrm>
            <a:off x="6858000" y="6248400"/>
            <a:ext cx="2971800" cy="381000"/>
          </a:xfrm>
          <a:prstGeom prst="rect">
            <a:avLst/>
          </a:prstGeom>
          <a:noFill/>
        </p:spPr>
        <p:txBody>
          <a:bodyPr wrap="square" rtlCol="0">
            <a:spAutoFit/>
          </a:bodyPr>
          <a:lstStyle/>
          <a:p>
            <a:r>
              <a:rPr lang="en-US" dirty="0" smtClean="0"/>
              <a:t>Terry </a:t>
            </a:r>
            <a:r>
              <a:rPr lang="en-US" dirty="0" smtClean="0"/>
              <a:t>Barhorst</a:t>
            </a:r>
            <a:endParaRPr lang="en-US" dirty="0"/>
          </a:p>
        </p:txBody>
      </p:sp>
    </p:spTree>
    <p:extLst>
      <p:ext uri="{BB962C8B-B14F-4D97-AF65-F5344CB8AC3E}">
        <p14:creationId xmlns:p14="http://schemas.microsoft.com/office/powerpoint/2010/main" val="30230644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17665065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25150620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3094452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3783242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43000"/>
            <a:ext cx="8229600" cy="1143000"/>
          </a:xfrm>
        </p:spPr>
        <p:txBody>
          <a:bodyPr/>
          <a:lstStyle/>
          <a:p>
            <a:r>
              <a:rPr lang="en-US" dirty="0" smtClean="0"/>
              <a:t>Short History of Climate Change 3</a:t>
            </a:r>
            <a:endParaRPr lang="en-US" dirty="0"/>
          </a:p>
        </p:txBody>
      </p:sp>
      <p:sp>
        <p:nvSpPr>
          <p:cNvPr id="3" name="TextBox 2"/>
          <p:cNvSpPr txBox="1"/>
          <p:nvPr/>
        </p:nvSpPr>
        <p:spPr>
          <a:xfrm>
            <a:off x="152400" y="152400"/>
            <a:ext cx="3967113" cy="6340197"/>
          </a:xfrm>
          <a:prstGeom prst="rect">
            <a:avLst/>
          </a:prstGeom>
          <a:noFill/>
        </p:spPr>
        <p:txBody>
          <a:bodyPr wrap="square" rtlCol="0">
            <a:spAutoFit/>
          </a:bodyPr>
          <a:lstStyle/>
          <a:p>
            <a:r>
              <a:rPr lang="en-US" sz="1400" dirty="0"/>
              <a:t/>
            </a:r>
            <a:br>
              <a:rPr lang="en-US" sz="1400" dirty="0"/>
            </a:br>
            <a:r>
              <a:rPr lang="en-US" sz="1400" b="1" dirty="0" smtClean="0"/>
              <a:t>1974</a:t>
            </a:r>
          </a:p>
          <a:p>
            <a:r>
              <a:rPr lang="en-US" sz="1400" dirty="0" smtClean="0"/>
              <a:t>Wallace Broeker’s work showed that air pollution from rapid industrialization after WWII created a pause in global warming and that new air pollution rules in the U.S. would allow global warming to return and warm Earth beyond anything experienced in the last 1,000 years by the turn of the 21</a:t>
            </a:r>
            <a:r>
              <a:rPr lang="en-US" sz="1400" baseline="30000" dirty="0" smtClean="0"/>
              <a:t>st</a:t>
            </a:r>
            <a:r>
              <a:rPr lang="en-US" sz="1400" dirty="0" smtClean="0"/>
              <a:t> century.</a:t>
            </a:r>
          </a:p>
          <a:p>
            <a:endParaRPr lang="en-US" sz="1400" dirty="0"/>
          </a:p>
          <a:p>
            <a:r>
              <a:rPr lang="en-US" sz="1400" b="1" dirty="0" smtClean="0"/>
              <a:t>1980 - </a:t>
            </a:r>
            <a:r>
              <a:rPr lang="en-US" sz="1400" dirty="0" smtClean="0"/>
              <a:t>Ice cores from Greenland began to show radical differences in CO2 concentrations in the last 100,000 years glacial cycle.</a:t>
            </a:r>
          </a:p>
          <a:p>
            <a:endParaRPr lang="en-US" sz="1400" dirty="0" smtClean="0"/>
          </a:p>
          <a:p>
            <a:r>
              <a:rPr lang="en-US" sz="1400" b="1" dirty="0" smtClean="0"/>
              <a:t>1981 - </a:t>
            </a:r>
            <a:r>
              <a:rPr lang="en-US" sz="1400" dirty="0" smtClean="0"/>
              <a:t>NASA’s Goddard Institute for Space Studies published its first global temperature analysis.</a:t>
            </a:r>
            <a:endParaRPr lang="en-US" sz="1400" b="1" dirty="0" smtClean="0"/>
          </a:p>
          <a:p>
            <a:endParaRPr lang="en-US" sz="1400" b="1" dirty="0" smtClean="0"/>
          </a:p>
          <a:p>
            <a:r>
              <a:rPr lang="en-US" sz="1400" b="1" dirty="0" smtClean="0"/>
              <a:t>1981</a:t>
            </a:r>
          </a:p>
          <a:p>
            <a:r>
              <a:rPr lang="en-US" sz="1400" dirty="0" smtClean="0"/>
              <a:t>Wigley and Jones found that greenhouse gas emissions need to be reduced far ahead of projected climate change due to thermal inertia of Earth.</a:t>
            </a:r>
          </a:p>
          <a:p>
            <a:endParaRPr lang="en-US" sz="1400" dirty="0"/>
          </a:p>
          <a:p>
            <a:r>
              <a:rPr lang="en-US" sz="1400" b="1" dirty="0" smtClean="0"/>
              <a:t>1985 - </a:t>
            </a:r>
            <a:r>
              <a:rPr lang="en-US" sz="1400" dirty="0" smtClean="0"/>
              <a:t>The first ice core from Antarctica penetrated two miles deep and recovered 150,000 years of climate records frozen in time. Evidence in bubbles trapped in the ice “locked-in” theory about greenhouse gas concentrations and global warming.</a:t>
            </a:r>
          </a:p>
          <a:p>
            <a:endParaRPr lang="en-US" sz="1400" dirty="0"/>
          </a:p>
          <a:p>
            <a:endParaRPr lang="en-US" sz="1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48200" y="76200"/>
            <a:ext cx="4419600" cy="6705600"/>
          </a:xfrm>
          <a:prstGeom prst="rect">
            <a:avLst/>
          </a:prstGeom>
        </p:spPr>
      </p:pic>
    </p:spTree>
    <p:extLst>
      <p:ext uri="{BB962C8B-B14F-4D97-AF65-F5344CB8AC3E}">
        <p14:creationId xmlns:p14="http://schemas.microsoft.com/office/powerpoint/2010/main" val="1271814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72143"/>
            <a:ext cx="4762500" cy="6350000"/>
          </a:xfrm>
          <a:prstGeom prst="rect">
            <a:avLst/>
          </a:prstGeom>
        </p:spPr>
      </p:pic>
      <p:sp>
        <p:nvSpPr>
          <p:cNvPr id="4" name="TextBox 3"/>
          <p:cNvSpPr txBox="1"/>
          <p:nvPr/>
        </p:nvSpPr>
        <p:spPr>
          <a:xfrm>
            <a:off x="228600" y="457200"/>
            <a:ext cx="2286000" cy="923330"/>
          </a:xfrm>
          <a:prstGeom prst="rect">
            <a:avLst/>
          </a:prstGeom>
          <a:noFill/>
        </p:spPr>
        <p:txBody>
          <a:bodyPr wrap="square" rtlCol="0">
            <a:spAutoFit/>
          </a:bodyPr>
          <a:lstStyle/>
          <a:p>
            <a:r>
              <a:rPr lang="en-US" dirty="0" smtClean="0"/>
              <a:t>Austin</a:t>
            </a:r>
          </a:p>
          <a:p>
            <a:r>
              <a:rPr lang="en-US" dirty="0" smtClean="0"/>
              <a:t>American</a:t>
            </a:r>
          </a:p>
          <a:p>
            <a:r>
              <a:rPr lang="en-US" dirty="0" smtClean="0"/>
              <a:t>Statesman</a:t>
            </a:r>
            <a:endParaRPr lang="en-US" dirty="0"/>
          </a:p>
        </p:txBody>
      </p:sp>
    </p:spTree>
    <p:extLst>
      <p:ext uri="{BB962C8B-B14F-4D97-AF65-F5344CB8AC3E}">
        <p14:creationId xmlns:p14="http://schemas.microsoft.com/office/powerpoint/2010/main" val="13488007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3124200" cy="646331"/>
          </a:xfrm>
          <a:prstGeom prst="rect">
            <a:avLst/>
          </a:prstGeom>
          <a:noFill/>
        </p:spPr>
        <p:txBody>
          <a:bodyPr wrap="square" rtlCol="0">
            <a:spAutoFit/>
          </a:bodyPr>
          <a:lstStyle/>
          <a:p>
            <a:r>
              <a:rPr lang="en-US" dirty="0" smtClean="0"/>
              <a:t>Houston Chronicle</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18" y="734248"/>
            <a:ext cx="8494582" cy="5818951"/>
          </a:xfrm>
          <a:prstGeom prst="rect">
            <a:avLst/>
          </a:prstGeom>
        </p:spPr>
      </p:pic>
    </p:spTree>
    <p:extLst>
      <p:ext uri="{BB962C8B-B14F-4D97-AF65-F5344CB8AC3E}">
        <p14:creationId xmlns:p14="http://schemas.microsoft.com/office/powerpoint/2010/main" val="4222916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17585018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2584570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034" r="3034"/>
          <a:stretch/>
        </p:blipFill>
        <p:spPr>
          <a:xfrm>
            <a:off x="0" y="392372"/>
            <a:ext cx="9144000" cy="6465627"/>
          </a:xfrm>
          <a:prstGeom prst="rect">
            <a:avLst/>
          </a:prstGeom>
        </p:spPr>
      </p:pic>
    </p:spTree>
    <p:extLst>
      <p:ext uri="{BB962C8B-B14F-4D97-AF65-F5344CB8AC3E}">
        <p14:creationId xmlns:p14="http://schemas.microsoft.com/office/powerpoint/2010/main" val="29037072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721" r="5721"/>
          <a:stretch/>
        </p:blipFill>
        <p:spPr>
          <a:xfrm>
            <a:off x="0" y="0"/>
            <a:ext cx="9144000" cy="6858000"/>
          </a:xfrm>
          <a:prstGeom prst="rect">
            <a:avLst/>
          </a:prstGeom>
        </p:spPr>
      </p:pic>
    </p:spTree>
    <p:extLst>
      <p:ext uri="{BB962C8B-B14F-4D97-AF65-F5344CB8AC3E}">
        <p14:creationId xmlns:p14="http://schemas.microsoft.com/office/powerpoint/2010/main" val="25627591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442"/>
          <a:stretch/>
        </p:blipFill>
        <p:spPr>
          <a:xfrm>
            <a:off x="0" y="0"/>
            <a:ext cx="9144000" cy="6858000"/>
          </a:xfrm>
          <a:prstGeom prst="rect">
            <a:avLst/>
          </a:prstGeom>
        </p:spPr>
      </p:pic>
    </p:spTree>
    <p:extLst>
      <p:ext uri="{BB962C8B-B14F-4D97-AF65-F5344CB8AC3E}">
        <p14:creationId xmlns:p14="http://schemas.microsoft.com/office/powerpoint/2010/main" val="2172738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F:\Photos and Video\Rockies June July 2008\Thunderstorm in the panhandle DSC_0034.jpg"/>
          <p:cNvPicPr>
            <a:picLocks noChangeAspect="1" noChangeArrowheads="1"/>
          </p:cNvPicPr>
          <p:nvPr/>
        </p:nvPicPr>
        <p:blipFill rotWithShape="1">
          <a:blip r:embed="rId2">
            <a:extLst>
              <a:ext uri="{28A0092B-C50C-407E-A947-70E740481C1C}">
                <a14:useLocalDpi xmlns:a14="http://schemas.microsoft.com/office/drawing/2010/main" val="0"/>
              </a:ext>
            </a:extLst>
          </a:blip>
          <a:srcRect l="4074" r="4074"/>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747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008" y="457200"/>
            <a:ext cx="6729984" cy="5943600"/>
          </a:xfrm>
          <a:prstGeom prst="rect">
            <a:avLst/>
          </a:prstGeom>
        </p:spPr>
      </p:pic>
      <p:sp>
        <p:nvSpPr>
          <p:cNvPr id="3" name="Title 2"/>
          <p:cNvSpPr>
            <a:spLocks noGrp="1"/>
          </p:cNvSpPr>
          <p:nvPr>
            <p:ph type="title" idx="4294967295"/>
          </p:nvPr>
        </p:nvSpPr>
        <p:spPr>
          <a:xfrm>
            <a:off x="457200" y="-457200"/>
            <a:ext cx="8229600" cy="457200"/>
          </a:xfrm>
        </p:spPr>
        <p:txBody>
          <a:bodyPr>
            <a:normAutofit/>
          </a:bodyPr>
          <a:lstStyle/>
          <a:p>
            <a:r>
              <a:rPr lang="en-US" sz="1800" dirty="0" smtClean="0"/>
              <a:t>Austin Mabry Average August</a:t>
            </a:r>
            <a:r>
              <a:rPr lang="en-US" sz="1800" baseline="0" dirty="0" smtClean="0"/>
              <a:t> Temp 1854 to 1998</a:t>
            </a:r>
            <a:endParaRPr lang="en-US" sz="1800" dirty="0"/>
          </a:p>
        </p:txBody>
      </p:sp>
    </p:spTree>
    <p:extLst>
      <p:ext uri="{BB962C8B-B14F-4D97-AF65-F5344CB8AC3E}">
        <p14:creationId xmlns:p14="http://schemas.microsoft.com/office/powerpoint/2010/main" val="29756355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1000"/>
            <a:ext cx="8229600" cy="381000"/>
          </a:xfrm>
        </p:spPr>
        <p:txBody>
          <a:bodyPr>
            <a:normAutofit fontScale="90000"/>
          </a:bodyPr>
          <a:lstStyle/>
          <a:p>
            <a:r>
              <a:rPr lang="en-US" dirty="0" smtClean="0"/>
              <a:t>Austin Mabry Average</a:t>
            </a:r>
            <a:r>
              <a:rPr lang="en-US" baseline="0" dirty="0" smtClean="0"/>
              <a:t> August Temp 1854 to 2011</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60" y="457200"/>
            <a:ext cx="6736080" cy="5943600"/>
          </a:xfrm>
          <a:prstGeom prst="rect">
            <a:avLst/>
          </a:prstGeom>
        </p:spPr>
      </p:pic>
    </p:spTree>
    <p:extLst>
      <p:ext uri="{BB962C8B-B14F-4D97-AF65-F5344CB8AC3E}">
        <p14:creationId xmlns:p14="http://schemas.microsoft.com/office/powerpoint/2010/main" val="3473306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43000"/>
            <a:ext cx="8229600" cy="1143000"/>
          </a:xfrm>
        </p:spPr>
        <p:txBody>
          <a:bodyPr/>
          <a:lstStyle/>
          <a:p>
            <a:r>
              <a:rPr lang="en-US" dirty="0" smtClean="0"/>
              <a:t>Short History of Climate Change 4</a:t>
            </a:r>
            <a:endParaRPr lang="en-US" dirty="0"/>
          </a:p>
        </p:txBody>
      </p:sp>
      <p:sp>
        <p:nvSpPr>
          <p:cNvPr id="3" name="TextBox 2"/>
          <p:cNvSpPr txBox="1"/>
          <p:nvPr/>
        </p:nvSpPr>
        <p:spPr>
          <a:xfrm>
            <a:off x="152400" y="152400"/>
            <a:ext cx="4267200" cy="7663636"/>
          </a:xfrm>
          <a:prstGeom prst="rect">
            <a:avLst/>
          </a:prstGeom>
          <a:noFill/>
        </p:spPr>
        <p:txBody>
          <a:bodyPr wrap="square" rtlCol="0">
            <a:spAutoFit/>
          </a:bodyPr>
          <a:lstStyle/>
          <a:p>
            <a:r>
              <a:rPr lang="en-US" sz="1400" b="1" dirty="0" smtClean="0"/>
              <a:t>1990 - </a:t>
            </a:r>
            <a:r>
              <a:rPr lang="en-US" sz="1400" dirty="0" smtClean="0"/>
              <a:t>Claude Lorius predicts that increasing CO2 concentrations </a:t>
            </a:r>
            <a:r>
              <a:rPr lang="en-US" sz="1400" u="sng" dirty="0" smtClean="0"/>
              <a:t>follow</a:t>
            </a:r>
            <a:r>
              <a:rPr lang="en-US" sz="1400" dirty="0" smtClean="0"/>
              <a:t> increasing temperature</a:t>
            </a:r>
            <a:r>
              <a:rPr lang="en-US" sz="1400" dirty="0"/>
              <a:t> </a:t>
            </a:r>
            <a:r>
              <a:rPr lang="en-US" sz="1400" dirty="0" smtClean="0"/>
              <a:t>with glaciation caused by orbital cycles. </a:t>
            </a:r>
            <a:endParaRPr lang="en-US" sz="1400" dirty="0"/>
          </a:p>
          <a:p>
            <a:endParaRPr lang="en-US" sz="1400" b="1" dirty="0"/>
          </a:p>
          <a:p>
            <a:r>
              <a:rPr lang="en-US" sz="1400" b="1" dirty="0" smtClean="0"/>
              <a:t>1992 </a:t>
            </a:r>
            <a:r>
              <a:rPr lang="en-US" sz="1400" b="1" dirty="0"/>
              <a:t>- </a:t>
            </a:r>
            <a:r>
              <a:rPr lang="en-US" sz="1400" dirty="0"/>
              <a:t>The Greenland Ice Core Project saw two identical two-mile deep ice cores </a:t>
            </a:r>
            <a:r>
              <a:rPr lang="en-US" sz="1400" dirty="0" smtClean="0"/>
              <a:t>reflect the </a:t>
            </a:r>
            <a:r>
              <a:rPr lang="en-US" sz="1400" dirty="0"/>
              <a:t>same 27 abrupt climate changes in the last 110,000 years where Greenland temperature changed up to 40 degrees F in as little as a few </a:t>
            </a:r>
            <a:r>
              <a:rPr lang="en-US" sz="1400" dirty="0" smtClean="0"/>
              <a:t>decades</a:t>
            </a:r>
            <a:r>
              <a:rPr lang="en-US" sz="1400" dirty="0"/>
              <a:t> </a:t>
            </a:r>
            <a:r>
              <a:rPr lang="en-US" sz="1400" dirty="0" smtClean="0"/>
              <a:t>and 20 degrees in less than several years.</a:t>
            </a:r>
          </a:p>
          <a:p>
            <a:endParaRPr lang="en-US" sz="1400" dirty="0"/>
          </a:p>
          <a:p>
            <a:r>
              <a:rPr lang="en-US" sz="1400" dirty="0" smtClean="0"/>
              <a:t>1992 - President H.W. Bush signed the United Nations Framework Convention on Climate Change at the Earth Summit in Rio De Janeiro. The objective of the treaty was to stabilize greenhouse gas concentrations so as to avoid dangerous climate change. The Kyoto Protocol set the limits for obtaining this goal.</a:t>
            </a:r>
          </a:p>
          <a:p>
            <a:endParaRPr lang="en-US" sz="1400" dirty="0"/>
          </a:p>
          <a:p>
            <a:r>
              <a:rPr lang="en-US" sz="1400" b="1" dirty="0" smtClean="0"/>
              <a:t>1997 - </a:t>
            </a:r>
            <a:r>
              <a:rPr lang="en-US" sz="1400" dirty="0" smtClean="0"/>
              <a:t>The Kyoto Protocol was officially adopted as the regulatory mechanism supporting the UNFCCC, to be rat</a:t>
            </a:r>
          </a:p>
          <a:p>
            <a:endParaRPr lang="en-US" sz="1400" dirty="0"/>
          </a:p>
          <a:p>
            <a:r>
              <a:rPr lang="en-US" sz="1400" b="1" dirty="0" smtClean="0"/>
              <a:t>2001 - </a:t>
            </a:r>
            <a:r>
              <a:rPr lang="en-US" sz="1400" dirty="0" smtClean="0"/>
              <a:t>Three months after his inauguration, President G.W. Bush became the only leader of  only four nations on Earth to not sign the Kyoto Protocol. The other three </a:t>
            </a:r>
            <a:r>
              <a:rPr lang="en-US" sz="1400" dirty="0"/>
              <a:t>nations include Afghanistan, Andorra and South </a:t>
            </a:r>
            <a:r>
              <a:rPr lang="en-US" sz="1400" dirty="0" smtClean="0"/>
              <a:t>Sudan.</a:t>
            </a:r>
          </a:p>
          <a:p>
            <a:endParaRPr lang="en-US" sz="1400" dirty="0"/>
          </a:p>
          <a:p>
            <a:endParaRPr lang="en-US" sz="1400" dirty="0"/>
          </a:p>
          <a:p>
            <a:endParaRPr lang="en-US" sz="1600" dirty="0" smtClean="0"/>
          </a:p>
          <a:p>
            <a:endParaRPr lang="en-US" sz="1600" dirty="0"/>
          </a:p>
          <a:p>
            <a:endParaRPr lang="en-US" sz="1600" dirty="0"/>
          </a:p>
          <a:p>
            <a:r>
              <a:rPr lang="en-US" sz="1600" dirty="0"/>
              <a:t/>
            </a:r>
            <a:br>
              <a:rPr lang="en-US" sz="1600" dirty="0"/>
            </a:br>
            <a:r>
              <a:rPr lang="en-US" sz="1600" dirty="0"/>
              <a:t/>
            </a:r>
            <a:br>
              <a:rPr lang="en-US" sz="1600" dirty="0"/>
            </a:br>
            <a:endParaRPr lang="en-US" sz="16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28600"/>
            <a:ext cx="4328160" cy="6132576"/>
          </a:xfrm>
          <a:prstGeom prst="rect">
            <a:avLst/>
          </a:prstGeom>
        </p:spPr>
      </p:pic>
    </p:spTree>
    <p:extLst>
      <p:ext uri="{BB962C8B-B14F-4D97-AF65-F5344CB8AC3E}">
        <p14:creationId xmlns:p14="http://schemas.microsoft.com/office/powerpoint/2010/main" val="5455719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1000"/>
            <a:ext cx="8229600" cy="381000"/>
          </a:xfrm>
        </p:spPr>
        <p:txBody>
          <a:bodyPr>
            <a:normAutofit fontScale="90000"/>
          </a:bodyPr>
          <a:lstStyle/>
          <a:p>
            <a:r>
              <a:rPr lang="en-US" dirty="0" smtClean="0"/>
              <a:t>Austin Mabry Average</a:t>
            </a:r>
            <a:r>
              <a:rPr lang="en-US" baseline="0" dirty="0" smtClean="0"/>
              <a:t> August Temps Compare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43000"/>
            <a:ext cx="4486656" cy="3962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994" y="1143001"/>
            <a:ext cx="4490719" cy="3962400"/>
          </a:xfrm>
          <a:prstGeom prst="rect">
            <a:avLst/>
          </a:prstGeom>
        </p:spPr>
      </p:pic>
      <p:sp>
        <p:nvSpPr>
          <p:cNvPr id="5" name="TextBox 4"/>
          <p:cNvSpPr txBox="1"/>
          <p:nvPr/>
        </p:nvSpPr>
        <p:spPr>
          <a:xfrm>
            <a:off x="884549" y="304800"/>
            <a:ext cx="7315200" cy="461665"/>
          </a:xfrm>
          <a:prstGeom prst="rect">
            <a:avLst/>
          </a:prstGeom>
          <a:noFill/>
        </p:spPr>
        <p:txBody>
          <a:bodyPr wrap="square" rtlCol="0">
            <a:spAutoFit/>
          </a:bodyPr>
          <a:lstStyle/>
          <a:p>
            <a:r>
              <a:rPr lang="en-US" sz="2400" dirty="0" smtClean="0"/>
              <a:t>What happened at the beginning of the 21</a:t>
            </a:r>
            <a:r>
              <a:rPr lang="en-US" sz="2400" baseline="30000" dirty="0" smtClean="0"/>
              <a:t>st</a:t>
            </a:r>
            <a:r>
              <a:rPr lang="en-US" sz="2400" dirty="0" smtClean="0"/>
              <a:t> century?</a:t>
            </a:r>
            <a:endParaRPr lang="en-US" sz="2400" dirty="0"/>
          </a:p>
        </p:txBody>
      </p:sp>
    </p:spTree>
    <p:extLst>
      <p:ext uri="{BB962C8B-B14F-4D97-AF65-F5344CB8AC3E}">
        <p14:creationId xmlns:p14="http://schemas.microsoft.com/office/powerpoint/2010/main" val="697331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609600"/>
            <a:ext cx="4800600" cy="52275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04" y="463296"/>
            <a:ext cx="8470392" cy="5931408"/>
          </a:xfrm>
          <a:prstGeom prst="rect">
            <a:avLst/>
          </a:prstGeom>
        </p:spPr>
      </p:pic>
    </p:spTree>
    <p:extLst>
      <p:ext uri="{BB962C8B-B14F-4D97-AF65-F5344CB8AC3E}">
        <p14:creationId xmlns:p14="http://schemas.microsoft.com/office/powerpoint/2010/main" val="42363011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2412"/>
            <a:ext cx="8229600" cy="6353176"/>
          </a:xfrm>
          <a:prstGeom prst="rect">
            <a:avLst/>
          </a:prstGeom>
        </p:spPr>
      </p:pic>
    </p:spTree>
    <p:extLst>
      <p:ext uri="{BB962C8B-B14F-4D97-AF65-F5344CB8AC3E}">
        <p14:creationId xmlns:p14="http://schemas.microsoft.com/office/powerpoint/2010/main" val="2333307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78357"/>
            <a:ext cx="7391400" cy="6366925"/>
          </a:xfrm>
          <a:prstGeom prst="rect">
            <a:avLst/>
          </a:prstGeom>
        </p:spPr>
      </p:pic>
    </p:spTree>
    <p:extLst>
      <p:ext uri="{BB962C8B-B14F-4D97-AF65-F5344CB8AC3E}">
        <p14:creationId xmlns:p14="http://schemas.microsoft.com/office/powerpoint/2010/main" val="8157196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899" y="475782"/>
            <a:ext cx="6791101" cy="5848818"/>
          </a:xfrm>
          <a:prstGeom prst="rect">
            <a:avLst/>
          </a:prstGeom>
        </p:spPr>
      </p:pic>
    </p:spTree>
    <p:extLst>
      <p:ext uri="{BB962C8B-B14F-4D97-AF65-F5344CB8AC3E}">
        <p14:creationId xmlns:p14="http://schemas.microsoft.com/office/powerpoint/2010/main" val="40433834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381000"/>
            <a:ext cx="3912002" cy="6212023"/>
          </a:xfrm>
          <a:prstGeom prst="rect">
            <a:avLst/>
          </a:prstGeom>
        </p:spPr>
      </p:pic>
    </p:spTree>
    <p:extLst>
      <p:ext uri="{BB962C8B-B14F-4D97-AF65-F5344CB8AC3E}">
        <p14:creationId xmlns:p14="http://schemas.microsoft.com/office/powerpoint/2010/main" val="8646089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1009118"/>
            <a:ext cx="4321548" cy="4705882"/>
          </a:xfrm>
          <a:prstGeom prst="rect">
            <a:avLst/>
          </a:prstGeom>
        </p:spPr>
      </p:pic>
    </p:spTree>
    <p:extLst>
      <p:ext uri="{BB962C8B-B14F-4D97-AF65-F5344CB8AC3E}">
        <p14:creationId xmlns:p14="http://schemas.microsoft.com/office/powerpoint/2010/main" val="24699997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619" y="290366"/>
            <a:ext cx="6690181" cy="6262834"/>
          </a:xfrm>
          <a:prstGeom prst="rect">
            <a:avLst/>
          </a:prstGeom>
        </p:spPr>
      </p:pic>
    </p:spTree>
    <p:extLst>
      <p:ext uri="{BB962C8B-B14F-4D97-AF65-F5344CB8AC3E}">
        <p14:creationId xmlns:p14="http://schemas.microsoft.com/office/powerpoint/2010/main" val="6358083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04800"/>
            <a:ext cx="6058728" cy="6266085"/>
          </a:xfrm>
          <a:prstGeom prst="rect">
            <a:avLst/>
          </a:prstGeom>
        </p:spPr>
      </p:pic>
    </p:spTree>
    <p:extLst>
      <p:ext uri="{BB962C8B-B14F-4D97-AF65-F5344CB8AC3E}">
        <p14:creationId xmlns:p14="http://schemas.microsoft.com/office/powerpoint/2010/main" val="9056379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10583"/>
            <a:ext cx="5638800" cy="6036834"/>
          </a:xfrm>
          <a:prstGeom prst="rect">
            <a:avLst/>
          </a:prstGeom>
        </p:spPr>
      </p:pic>
    </p:spTree>
    <p:extLst>
      <p:ext uri="{BB962C8B-B14F-4D97-AF65-F5344CB8AC3E}">
        <p14:creationId xmlns:p14="http://schemas.microsoft.com/office/powerpoint/2010/main" val="3615280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457200"/>
          </a:xfrm>
        </p:spPr>
        <p:txBody>
          <a:bodyPr>
            <a:normAutofit fontScale="90000"/>
          </a:bodyPr>
          <a:lstStyle/>
          <a:p>
            <a:r>
              <a:rPr lang="en-US" dirty="0" smtClean="0"/>
              <a:t>Climate Change Timeline 542,000,000 yr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74" y="609600"/>
            <a:ext cx="8991600" cy="5848821"/>
          </a:xfrm>
          <a:prstGeom prst="rect">
            <a:avLst/>
          </a:prstGeom>
        </p:spPr>
      </p:pic>
    </p:spTree>
    <p:extLst>
      <p:ext uri="{BB962C8B-B14F-4D97-AF65-F5344CB8AC3E}">
        <p14:creationId xmlns:p14="http://schemas.microsoft.com/office/powerpoint/2010/main" val="30057900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65" y="685800"/>
            <a:ext cx="8483150" cy="4792980"/>
          </a:xfrm>
          <a:prstGeom prst="rect">
            <a:avLst/>
          </a:prstGeom>
        </p:spPr>
      </p:pic>
    </p:spTree>
    <p:extLst>
      <p:ext uri="{BB962C8B-B14F-4D97-AF65-F5344CB8AC3E}">
        <p14:creationId xmlns:p14="http://schemas.microsoft.com/office/powerpoint/2010/main" val="17759992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3" y="914400"/>
            <a:ext cx="8483149" cy="4792979"/>
          </a:xfrm>
          <a:prstGeom prst="rect">
            <a:avLst/>
          </a:prstGeom>
        </p:spPr>
      </p:pic>
    </p:spTree>
    <p:extLst>
      <p:ext uri="{BB962C8B-B14F-4D97-AF65-F5344CB8AC3E}">
        <p14:creationId xmlns:p14="http://schemas.microsoft.com/office/powerpoint/2010/main" val="32608754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560" y="762000"/>
            <a:ext cx="8160239" cy="4332280"/>
          </a:xfrm>
          <a:prstGeom prst="rect">
            <a:avLst/>
          </a:prstGeom>
        </p:spPr>
      </p:pic>
    </p:spTree>
    <p:extLst>
      <p:ext uri="{BB962C8B-B14F-4D97-AF65-F5344CB8AC3E}">
        <p14:creationId xmlns:p14="http://schemas.microsoft.com/office/powerpoint/2010/main" val="16066660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84" y="685799"/>
            <a:ext cx="8334829" cy="5486401"/>
          </a:xfrm>
          <a:prstGeom prst="rect">
            <a:avLst/>
          </a:prstGeom>
        </p:spPr>
      </p:pic>
    </p:spTree>
    <p:extLst>
      <p:ext uri="{BB962C8B-B14F-4D97-AF65-F5344CB8AC3E}">
        <p14:creationId xmlns:p14="http://schemas.microsoft.com/office/powerpoint/2010/main" val="14225852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88" y="762000"/>
            <a:ext cx="8510411" cy="4737755"/>
          </a:xfrm>
          <a:prstGeom prst="rect">
            <a:avLst/>
          </a:prstGeom>
        </p:spPr>
      </p:pic>
    </p:spTree>
    <p:extLst>
      <p:ext uri="{BB962C8B-B14F-4D97-AF65-F5344CB8AC3E}">
        <p14:creationId xmlns:p14="http://schemas.microsoft.com/office/powerpoint/2010/main" val="31561693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26713"/>
            <a:ext cx="5943600" cy="6328519"/>
          </a:xfrm>
          <a:prstGeom prst="rect">
            <a:avLst/>
          </a:prstGeom>
        </p:spPr>
      </p:pic>
    </p:spTree>
    <p:extLst>
      <p:ext uri="{BB962C8B-B14F-4D97-AF65-F5344CB8AC3E}">
        <p14:creationId xmlns:p14="http://schemas.microsoft.com/office/powerpoint/2010/main" val="3869867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34" y="762000"/>
            <a:ext cx="8601355" cy="5205185"/>
          </a:xfrm>
          <a:prstGeom prst="rect">
            <a:avLst/>
          </a:prstGeom>
        </p:spPr>
      </p:pic>
    </p:spTree>
    <p:extLst>
      <p:ext uri="{BB962C8B-B14F-4D97-AF65-F5344CB8AC3E}">
        <p14:creationId xmlns:p14="http://schemas.microsoft.com/office/powerpoint/2010/main" val="30596394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16408"/>
            <a:ext cx="6400800" cy="6425184"/>
          </a:xfrm>
          <a:prstGeom prst="rect">
            <a:avLst/>
          </a:prstGeom>
        </p:spPr>
      </p:pic>
    </p:spTree>
    <p:extLst>
      <p:ext uri="{BB962C8B-B14F-4D97-AF65-F5344CB8AC3E}">
        <p14:creationId xmlns:p14="http://schemas.microsoft.com/office/powerpoint/2010/main" val="29696560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235" y="304800"/>
            <a:ext cx="6741530" cy="6248400"/>
          </a:xfrm>
          <a:prstGeom prst="rect">
            <a:avLst/>
          </a:prstGeom>
        </p:spPr>
      </p:pic>
    </p:spTree>
    <p:extLst>
      <p:ext uri="{BB962C8B-B14F-4D97-AF65-F5344CB8AC3E}">
        <p14:creationId xmlns:p14="http://schemas.microsoft.com/office/powerpoint/2010/main" val="26353120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0186" y="482353"/>
            <a:ext cx="4285414" cy="5918448"/>
          </a:xfrm>
          <a:prstGeom prst="rect">
            <a:avLst/>
          </a:prstGeom>
        </p:spPr>
      </p:pic>
    </p:spTree>
    <p:extLst>
      <p:ext uri="{BB962C8B-B14F-4D97-AF65-F5344CB8AC3E}">
        <p14:creationId xmlns:p14="http://schemas.microsoft.com/office/powerpoint/2010/main" val="2798917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US" dirty="0" smtClean="0"/>
              <a:t>Climate Change Timeline 420,000 yr bp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52" y="76200"/>
            <a:ext cx="8961496" cy="6705600"/>
          </a:xfrm>
          <a:prstGeom prst="rect">
            <a:avLst/>
          </a:prstGeom>
        </p:spPr>
      </p:pic>
    </p:spTree>
    <p:extLst>
      <p:ext uri="{BB962C8B-B14F-4D97-AF65-F5344CB8AC3E}">
        <p14:creationId xmlns:p14="http://schemas.microsoft.com/office/powerpoint/2010/main" val="30057900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1783080"/>
            <a:ext cx="7534656" cy="3291840"/>
          </a:xfrm>
          <a:prstGeom prst="rect">
            <a:avLst/>
          </a:prstGeom>
        </p:spPr>
      </p:pic>
    </p:spTree>
    <p:extLst>
      <p:ext uri="{BB962C8B-B14F-4D97-AF65-F5344CB8AC3E}">
        <p14:creationId xmlns:p14="http://schemas.microsoft.com/office/powerpoint/2010/main" val="38172051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1961388"/>
            <a:ext cx="7534656" cy="2935224"/>
          </a:xfrm>
          <a:prstGeom prst="rect">
            <a:avLst/>
          </a:prstGeom>
        </p:spPr>
      </p:pic>
    </p:spTree>
    <p:extLst>
      <p:ext uri="{BB962C8B-B14F-4D97-AF65-F5344CB8AC3E}">
        <p14:creationId xmlns:p14="http://schemas.microsoft.com/office/powerpoint/2010/main" val="34397807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1885950"/>
            <a:ext cx="7534656" cy="3086100"/>
          </a:xfrm>
          <a:prstGeom prst="rect">
            <a:avLst/>
          </a:prstGeom>
        </p:spPr>
      </p:pic>
    </p:spTree>
    <p:extLst>
      <p:ext uri="{BB962C8B-B14F-4D97-AF65-F5344CB8AC3E}">
        <p14:creationId xmlns:p14="http://schemas.microsoft.com/office/powerpoint/2010/main" val="8642780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752600"/>
            <a:ext cx="8610600" cy="2446026"/>
          </a:xfrm>
          <a:prstGeom prst="rect">
            <a:avLst/>
          </a:prstGeom>
        </p:spPr>
      </p:pic>
    </p:spTree>
    <p:extLst>
      <p:ext uri="{BB962C8B-B14F-4D97-AF65-F5344CB8AC3E}">
        <p14:creationId xmlns:p14="http://schemas.microsoft.com/office/powerpoint/2010/main" val="20804073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16741"/>
            <a:ext cx="6934200" cy="5563382"/>
          </a:xfrm>
          <a:prstGeom prst="rect">
            <a:avLst/>
          </a:prstGeom>
        </p:spPr>
      </p:pic>
    </p:spTree>
    <p:extLst>
      <p:ext uri="{BB962C8B-B14F-4D97-AF65-F5344CB8AC3E}">
        <p14:creationId xmlns:p14="http://schemas.microsoft.com/office/powerpoint/2010/main" val="32602584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54556"/>
            <a:ext cx="7010400" cy="5748888"/>
          </a:xfrm>
          <a:prstGeom prst="rect">
            <a:avLst/>
          </a:prstGeom>
        </p:spPr>
      </p:pic>
    </p:spTree>
    <p:extLst>
      <p:ext uri="{BB962C8B-B14F-4D97-AF65-F5344CB8AC3E}">
        <p14:creationId xmlns:p14="http://schemas.microsoft.com/office/powerpoint/2010/main" val="26284622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15890"/>
            <a:ext cx="8583812" cy="6061110"/>
          </a:xfrm>
          <a:prstGeom prst="rect">
            <a:avLst/>
          </a:prstGeom>
        </p:spPr>
      </p:pic>
    </p:spTree>
    <p:extLst>
      <p:ext uri="{BB962C8B-B14F-4D97-AF65-F5344CB8AC3E}">
        <p14:creationId xmlns:p14="http://schemas.microsoft.com/office/powerpoint/2010/main" val="28757760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I:\Beetles 2009\Great Sands DSC_0019.jpg"/>
          <p:cNvPicPr>
            <a:picLocks noChangeAspect="1" noChangeArrowheads="1"/>
          </p:cNvPicPr>
          <p:nvPr/>
        </p:nvPicPr>
        <p:blipFill rotWithShape="1">
          <a:blip r:embed="rId2">
            <a:extLst>
              <a:ext uri="{28A0092B-C50C-407E-A947-70E740481C1C}">
                <a14:useLocalDpi xmlns:a14="http://schemas.microsoft.com/office/drawing/2010/main" val="0"/>
              </a:ext>
            </a:extLst>
          </a:blip>
          <a:srcRect l="5704" r="5704"/>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304800"/>
            <a:ext cx="5105400" cy="646331"/>
          </a:xfrm>
          <a:prstGeom prst="rect">
            <a:avLst/>
          </a:prstGeom>
          <a:noFill/>
        </p:spPr>
        <p:txBody>
          <a:bodyPr wrap="square" rtlCol="0">
            <a:spAutoFit/>
          </a:bodyPr>
          <a:lstStyle/>
          <a:p>
            <a:r>
              <a:rPr lang="en-US" sz="3600" dirty="0" smtClean="0"/>
              <a:t>It can get a lot worse</a:t>
            </a:r>
            <a:endParaRPr lang="en-US" sz="3600" dirty="0"/>
          </a:p>
        </p:txBody>
      </p:sp>
    </p:spTree>
    <p:extLst>
      <p:ext uri="{BB962C8B-B14F-4D97-AF65-F5344CB8AC3E}">
        <p14:creationId xmlns:p14="http://schemas.microsoft.com/office/powerpoint/2010/main" val="4685004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8610600" cy="4801750"/>
          </a:xfrm>
          <a:prstGeom prst="rect">
            <a:avLst/>
          </a:prstGeom>
        </p:spPr>
      </p:pic>
    </p:spTree>
    <p:extLst>
      <p:ext uri="{BB962C8B-B14F-4D97-AF65-F5344CB8AC3E}">
        <p14:creationId xmlns:p14="http://schemas.microsoft.com/office/powerpoint/2010/main" val="20917674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Photos and Video\photos 2007\Greenland 2007\greenland photos\Point6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539544" cy="508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169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1701</TotalTime>
  <Words>1417</Words>
  <Application>Microsoft Office PowerPoint</Application>
  <PresentationFormat>On-screen Show (4:3)</PresentationFormat>
  <Paragraphs>138</Paragraphs>
  <Slides>101</Slides>
  <Notes>0</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Thatch</vt:lpstr>
      <vt:lpstr>PowerPoint Presentation</vt:lpstr>
      <vt:lpstr>PowerPoint Presentation</vt:lpstr>
      <vt:lpstr>Outline</vt:lpstr>
      <vt:lpstr>Short History of Climate Change 1</vt:lpstr>
      <vt:lpstr>Short History of Climate Change 2</vt:lpstr>
      <vt:lpstr>Short History of Climate Change 3</vt:lpstr>
      <vt:lpstr>Short History of Climate Change 4</vt:lpstr>
      <vt:lpstr>Climate Change Timeline 542,000,000 yr</vt:lpstr>
      <vt:lpstr>Climate Change Timeline 420,000 yr bp</vt:lpstr>
      <vt:lpstr>Climate Change Timeline 50,000 yr</vt:lpstr>
      <vt:lpstr>Climate Change Timeline 20,000 yr </vt:lpstr>
      <vt:lpstr>Climate Change Timeline 12,000 yr</vt:lpstr>
      <vt:lpstr>Climate Change Timeline 1850 to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Texas Tree Kill East of Kerrville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Austin Mabry Average August Temp 1854 to 1998</vt:lpstr>
      <vt:lpstr>Austin Mabry Average August Temp 1854 to 2011</vt:lpstr>
      <vt:lpstr>Austin Mabry Average August Temps Compare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Bman</dc:creator>
  <cp:lastModifiedBy>Bman</cp:lastModifiedBy>
  <cp:revision>83</cp:revision>
  <dcterms:created xsi:type="dcterms:W3CDTF">2012-01-30T18:39:16Z</dcterms:created>
  <dcterms:modified xsi:type="dcterms:W3CDTF">2012-03-12T22:03:15Z</dcterms:modified>
</cp:coreProperties>
</file>